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19_F5BFEC30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09_0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121_E239941C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modernComment_120_778A29C4.xml" ContentType="application/vnd.ms-powerpoint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82" r:id="rId4"/>
    <p:sldId id="291" r:id="rId5"/>
    <p:sldId id="277" r:id="rId6"/>
    <p:sldId id="269" r:id="rId7"/>
    <p:sldId id="283" r:id="rId8"/>
    <p:sldId id="279" r:id="rId9"/>
    <p:sldId id="261" r:id="rId10"/>
    <p:sldId id="281" r:id="rId11"/>
    <p:sldId id="287" r:id="rId12"/>
    <p:sldId id="290" r:id="rId13"/>
    <p:sldId id="262" r:id="rId14"/>
    <p:sldId id="263" r:id="rId15"/>
    <p:sldId id="284" r:id="rId16"/>
    <p:sldId id="264" r:id="rId17"/>
    <p:sldId id="280" r:id="rId18"/>
    <p:sldId id="265" r:id="rId19"/>
    <p:sldId id="285" r:id="rId20"/>
    <p:sldId id="294" r:id="rId21"/>
    <p:sldId id="293" r:id="rId22"/>
    <p:sldId id="270" r:id="rId23"/>
    <p:sldId id="292" r:id="rId24"/>
    <p:sldId id="272" r:id="rId25"/>
    <p:sldId id="289" r:id="rId26"/>
    <p:sldId id="275" r:id="rId27"/>
    <p:sldId id="286" r:id="rId28"/>
    <p:sldId id="288" r:id="rId29"/>
    <p:sldId id="273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F83F13-7C91-22C5-FE63-C83AF96E760A}" name="iavimele@student.ubc.ca" initials="i" userId="S::iavimele@student.ubc.ca::e87431f7-a622-4360-a8d4-ae404aef07e5" providerId="AD"/>
  <p188:author id="{D609B015-3198-C7CC-0D32-7B776F1BD8AE}" name="syang73@student.ubc.ca" initials="sy" userId="S::syang73@student.ubc.ca::4a307364-e251-44dd-ab96-aca51e1f0bac" providerId="AD"/>
  <p188:author id="{E7C8EB5F-335B-AFED-98CF-25443DD8C1E4}" name="jadenp15@student.ubc.ca" initials="j" userId="S::jadenp15@student.ubc.ca::33845453-9433-4d7f-a352-9b5b199fdba2" providerId="AD"/>
  <p188:author id="{AD318D8D-6C6F-D513-3348-31D9E7C9AE84}" name="ckitts@student.ubc.ca" initials="ck" userId="S::ckitts@student.ubc.ca::063a4a96-969a-4be4-bac1-a71003a85d4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F"/>
    <a:srgbClr val="E1D7DF"/>
    <a:srgbClr val="EF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7DF2B-C3D5-4060-BC59-ABC74EF2267E}" v="2755" dt="2025-12-05T00:10:02.512"/>
    <p1510:client id="{0987BDEA-4BC3-328C-33FF-25A67A14186C}" v="11" dt="2025-12-04T22:45:30.949"/>
    <p1510:client id="{1C53771C-8994-4556-B013-BA987452449F}" v="1158" dt="2025-12-04T22:17:56.427"/>
    <p1510:client id="{4B3E3B0D-752C-4DED-5AFF-185C26CB8467}" v="41" dt="2025-12-04T23:53:10.150"/>
    <p1510:client id="{59B2A944-4877-72F5-C202-BA1705ACED70}" v="1" dt="2025-12-05T02:43:05.549"/>
    <p1510:client id="{76B998D5-42B1-0A77-C8FD-6DA7E50FD748}" v="25" dt="2025-12-05T17:39:05.956"/>
    <p1510:client id="{7D8E092D-D12C-58DE-FBF6-9B1528FA50A5}" v="149" dt="2025-12-04T23:04:30.494"/>
    <p1510:client id="{88BDBE54-CD5B-E549-A41D-E75AF6CA0303}" v="4233" dt="2025-12-05T00:28:32.465"/>
    <p1510:client id="{8C63A676-A7AB-8520-3F51-25193D74C3AA}" v="22" dt="2025-12-04T19:25:22.444"/>
    <p1510:client id="{8D78500A-5FBA-B309-A8BD-E7EAE72B76A1}" v="178" dt="2025-12-04T20:24:57.550"/>
    <p1510:client id="{C73645F1-4E3C-62D2-499A-EDECCB09A1C9}" v="53" dt="2025-12-04T22:52:19.043"/>
    <p1510:client id="{F6A0798C-2C0B-41AA-969F-6F1E67742F1A}" v="8" dt="2025-12-05T03:50:53.084"/>
    <p1510:client id="{FCCA5175-F465-8447-5B9B-1494FDF1C7A3}" v="273" dt="2025-12-04T22:31:02.494"/>
    <p1510:client id="{FE231D0C-9376-9F4A-B153-834057F3F9F8}" v="31" dt="2025-12-05T17:37:06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9D3D6F-D5D0-7542-9D47-D93BBF56D08A}" authorId="{E7C8EB5F-335B-AFED-98CF-25443DD8C1E4}" created="2025-12-04T07:17:20.11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7"/>
      <ac:spMk id="5" creationId="{00000000-0000-0000-0000-000000000000}"/>
      <ac:txMk cp="9">
        <ac:context len="147" hash="760307091"/>
      </ac:txMk>
    </ac:txMkLst>
    <p188:pos x="1737151" y="241770"/>
    <p188:txBody>
      <a:bodyPr/>
      <a:lstStyle/>
      <a:p>
        <a:r>
          <a:rPr lang="en-US"/>
          <a:t>should we say lightweight?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39749D-F1C7-1646-917E-91E08CA7AA9F}" authorId="{E7C8EB5F-335B-AFED-98CF-25443DD8C1E4}" created="2025-12-04T09:19:17.203">
    <pc:sldMkLst xmlns:pc="http://schemas.microsoft.com/office/powerpoint/2013/main/command">
      <pc:docMk/>
      <pc:sldMk cId="0" sldId="265"/>
    </pc:sldMkLst>
    <p188:txBody>
      <a:bodyPr/>
      <a:lstStyle/>
      <a:p>
        <a:r>
          <a:rPr lang="en-US"/>
          <a:t>add material</a:t>
        </a:r>
      </a:p>
    </p188:txBody>
  </p188:cm>
</p188:cmLst>
</file>

<file path=ppt/comments/modernComment_119_F5BFEC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3E8965-A678-2E4D-828A-340AFBFE5101}" authorId="{E7C8EB5F-335B-AFED-98CF-25443DD8C1E4}" created="2025-12-04T09:20:02.892">
    <pc:sldMkLst xmlns:pc="http://schemas.microsoft.com/office/powerpoint/2013/main/command">
      <pc:docMk/>
      <pc:sldMk cId="4122995760" sldId="281"/>
    </pc:sldMkLst>
    <p188:txBody>
      <a:bodyPr/>
      <a:lstStyle/>
      <a:p>
        <a:r>
          <a:rPr lang="en-US"/>
          <a:t>this needs to be filled out</a:t>
        </a:r>
      </a:p>
    </p188:txBody>
  </p188:cm>
</p188:cmLst>
</file>

<file path=ppt/comments/modernComment_120_778A29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2E4AAD-C577-4508-AF34-3AFDF9F11398}" authorId="{55F83F13-7C91-22C5-FE63-C83AF96E760A}" created="2025-12-03T10:10:28.655">
    <pc:sldMkLst xmlns:pc="http://schemas.microsoft.com/office/powerpoint/2013/main/command">
      <pc:docMk/>
      <pc:sldMk cId="0" sldId="266"/>
    </pc:sldMkLst>
    <p188:txBody>
      <a:bodyPr/>
      <a:lstStyle/>
      <a:p>
        <a:r>
          <a:rPr lang="en-CA"/>
          <a:t>Add info about footpad</a:t>
        </a:r>
      </a:p>
    </p188:txBody>
  </p188:cm>
</p188:cmLst>
</file>

<file path=ppt/comments/modernComment_121_E23994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971D8D-5171-AB4F-B5E2-1FB71A342DD8}" authorId="{E7C8EB5F-335B-AFED-98CF-25443DD8C1E4}" created="2025-12-04T19:32:11.805">
    <pc:sldMkLst xmlns:pc="http://schemas.microsoft.com/office/powerpoint/2013/main/command">
      <pc:docMk/>
      <pc:sldMk cId="3795424284" sldId="289"/>
    </pc:sldMkLst>
    <p188:txBody>
      <a:bodyPr/>
      <a:lstStyle/>
      <a:p>
        <a:r>
          <a:rPr lang="en-US"/>
          <a:t>are there more? i can think of optimizing for weight. we can prob put that instead of prototyping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565D4-2EB5-4527-8E58-96D98E112EB8}" type="datetimeFigureOut">
              <a:rPr lang="en-CA" smtClean="0"/>
              <a:t>2026-01-06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DA605-0A0F-47F9-B7F8-CD48B3AD3E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919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EF540-5D0C-250E-8631-C2736AEF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D6FB9-DBEF-4D7B-FA3F-3F0DA68E0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805F8-4295-2C95-89BB-2AEAC4C5D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1462D-387B-E777-6006-18A331D279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0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B48FA-BA26-8911-39B7-FCE5B26D0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50927-F2DE-A667-2AF6-ED58FAB7C4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9FD6E-060D-39E8-0BA8-625CFC120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136E8-922B-2896-8E4D-A8BFDF3C74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57E64-9E7F-B11B-AA45-117D5239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A05007-EF56-7F89-77CB-029DBC7BB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5F359-C9DB-124D-CE8C-3423DCF78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D9BCB-0A9E-1AD8-32B1-1B553E0C28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8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93112-F258-6D41-768D-76C77DD20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5AB3C-E527-7493-554B-692EAF8B4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558CE-4A3F-4E1E-FD81-9D1DA2281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84E3A-5046-B8D9-A4B0-18EEA403A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92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9E709-4843-CAC3-7EE4-6BCE8B5C0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810BF-8BFB-4F48-2950-DE4E6ECB7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13C1B-906E-01F5-1DAC-EC651E3A1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0980-4325-A5A5-E287-131DECF0D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10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35363-63D5-80DA-77AE-1C8DFB372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B808D-5882-D9D1-F6B8-B8BC2575D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03B37-A774-8957-E0C3-02D974EC6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23406-3572-068F-B52A-0B87CF42EB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2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45941-DEC0-65C1-7C43-8C3CEF6BE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00D72-DF48-F3E7-D7FA-190390AA5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82DDE-6FA1-4C63-0B9E-6580C9293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3AD5C-93E9-6322-8BEB-7D46BE6DE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94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1B41A-F973-7EB4-95EA-2F7C03EE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E4256F-4F44-3A52-0945-1B1CA242C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B03BA-F952-D43E-F7B6-2F2BC1686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Swing-out I-beams increase stability footprint, similar to heavy truck outriggers.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E0D6DE"/>
                </a:solidFill>
                <a:latin typeface="Fira Sans" pitchFamily="34" charset="0"/>
              </a:rPr>
              <a:t>Hinges lock using pins to prevent unnecessary movement of I-beams once deployed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TR32x10 trapezoidal screws enable independent height control for each leg through rotary input.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Stationary covers with insert bearings protect mechanisms from abrasive lunar regolith.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Ball-and-socket joints accommodate surface irregularities up to ±15°.</a:t>
            </a:r>
            <a:endParaRPr lang="en-U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5664-D4EA-E199-AED5-957849B8E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3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917"/>
              </a:lnSpc>
            </a:pPr>
            <a:endParaRPr lang="en-US" b="0">
              <a:solidFill>
                <a:schemeClr val="bg1"/>
              </a:solidFill>
              <a:latin typeface="Fira Sans" panose="020B0503050000020004" pitchFamily="34" charset="0"/>
              <a:ea typeface="Fira Mono Medium" pitchFamily="34" charset="-122"/>
              <a:cs typeface="Fira Mono Medium" pitchFamily="34" charset="-120"/>
            </a:endParaRPr>
          </a:p>
          <a:p>
            <a:pPr rtl="0"/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selected Aluminum 2219-T87 for most components</a:t>
            </a:r>
          </a:p>
          <a:p>
            <a:pPr rtl="0"/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primarily because it is a proven alloy with extensive aerospace heritage.</a:t>
            </a:r>
          </a:p>
          <a:p>
            <a:pPr rtl="0"/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offers a balance of </a:t>
            </a:r>
          </a:p>
          <a:p>
            <a:pPr rtl="0"/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 properties, </a:t>
            </a:r>
          </a:p>
          <a:p>
            <a:pPr rtl="0"/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strength, </a:t>
            </a:r>
          </a:p>
          <a:p>
            <a:pPr rtl="0"/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thermal stability, </a:t>
            </a:r>
          </a:p>
          <a:p>
            <a:pPr rtl="0"/>
            <a:r>
              <a:rPr lang="en-CA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machinability.</a:t>
            </a:r>
            <a:r>
              <a:rPr lang="en-CA" b="0">
                <a:effectLst/>
              </a:rPr>
              <a:t> </a:t>
            </a:r>
          </a:p>
          <a:p>
            <a:pPr rtl="0"/>
            <a:endParaRPr lang="en-CA" b="0">
              <a:effectLst/>
            </a:endParaRPr>
          </a:p>
          <a:p>
            <a:pPr lvl="0"/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Regarding mass, it has a density of </a:t>
            </a:r>
            <a:r>
              <a:rPr lang="en-CA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2,840 kg/m³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vl="0"/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nearly 3 times lighter than wrought steel, </a:t>
            </a:r>
          </a:p>
          <a:p>
            <a:pPr lvl="0"/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saving critical launch mass. </a:t>
            </a:r>
          </a:p>
          <a:p>
            <a:pPr lvl="0"/>
            <a:endParaRPr lang="en-C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being lightweight, </a:t>
            </a:r>
          </a:p>
          <a:p>
            <a:pPr lvl="0"/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T87 temper provides a yield strength of </a:t>
            </a:r>
            <a:r>
              <a:rPr lang="en-CA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393 MPa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vl="0"/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giving us an incredible strength-to-weight ratio.</a:t>
            </a:r>
          </a:p>
          <a:p>
            <a:pPr rtl="0"/>
            <a:endParaRPr lang="en-CA" b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noted that the fatigue strength is lower at </a:t>
            </a:r>
            <a:r>
              <a:rPr lang="en-CA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 MPa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this is not a risk for our application.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system operates intermittently over a short 6-week mission, once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 it will never experience enough cycles to reach fatigue failure.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</a:t>
            </a:r>
            <a:r>
              <a:rPr lang="en-CA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Brinell hardness of 130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excellent surface wear resistance for the interfacing parts.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validated that </a:t>
            </a:r>
            <a:r>
              <a:rPr lang="en-CA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Creep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negligible.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Creep typically becomes a factor at 40% of the melting temperature—around 220°C for this alloy.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our maximum operating temperature is only 100°C, we are well within the safety margin.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the thermal operating range.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steels that become brittle at low temperatures, aluminum alloys do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Aluminum has a </a:t>
            </a:r>
            <a:r>
              <a:rPr lang="en-CA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Face-Centered Cubic (FCC) structure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means it does </a:t>
            </a:r>
            <a:r>
              <a:rPr lang="en-CA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 ductile-to-brittle transition temperature.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becoming brittle, it actually gains strength at cryogenic temperatures, ensuring structural integrity during the lunar night."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CA" b="0">
              <a:effectLst/>
            </a:endParaRPr>
          </a:p>
          <a:p>
            <a:pPr>
              <a:lnSpc>
                <a:spcPts val="1917"/>
              </a:lnSpc>
            </a:pPr>
            <a:endParaRPr lang="en-US" b="0">
              <a:solidFill>
                <a:schemeClr val="bg1"/>
              </a:solidFill>
              <a:latin typeface="Fira Sans" panose="020B0503050000020004" pitchFamily="34" charset="0"/>
              <a:ea typeface="Fira Mono Medium" pitchFamily="34" charset="-122"/>
              <a:cs typeface="Fira Mono Medium" pitchFamily="34" charset="-120"/>
            </a:endParaRPr>
          </a:p>
          <a:p>
            <a:pPr>
              <a:lnSpc>
                <a:spcPts val="1917"/>
              </a:lnSpc>
            </a:pPr>
            <a:endParaRPr lang="en-US" b="0">
              <a:solidFill>
                <a:schemeClr val="bg1"/>
              </a:solidFill>
              <a:latin typeface="Fira Sans" panose="020B0503050000020004" pitchFamily="34" charset="0"/>
              <a:ea typeface="Fira Mono Medium" pitchFamily="34" charset="-122"/>
              <a:cs typeface="Fira Mono Medium" pitchFamily="34" charset="-120"/>
            </a:endParaRP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0A2A9-52DE-3317-5AE9-8C42A971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23E0D8-8FE1-D689-F6AD-EBA77F4C6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EA50B-1438-390F-8C14-F895115B8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2C9F3-5896-0144-9316-E061C58DE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5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 sz="1500"/>
          </a:p>
        </p:txBody>
      </p:sp>
    </p:spTree>
    <p:extLst>
      <p:ext uri="{BB962C8B-B14F-4D97-AF65-F5344CB8AC3E}">
        <p14:creationId xmlns:p14="http://schemas.microsoft.com/office/powerpoint/2010/main" val="1979920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6973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4159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181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6524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7752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703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7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3484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2647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0920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5555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26158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81B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F0F10"/>
          </a:solidFill>
          <a:ln/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440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5" r:id="rId21"/>
    <p:sldLayoutId id="2147483686" r:id="rId22"/>
    <p:sldLayoutId id="2147483688" r:id="rId23"/>
    <p:sldLayoutId id="2147483689" r:id="rId24"/>
    <p:sldLayoutId id="2147483691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Fira Mono Medium" panose="020B0609050000020004" pitchFamily="49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Fira Sans" panose="020B050305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Fira Sans" panose="020B050305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F5BFEC3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jpeg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18/10/relationships/comments" Target="../comments/modernComment_109_0.xml"/><Relationship Id="rId7" Type="http://schemas.openxmlformats.org/officeDocument/2006/relationships/image" Target="../media/image58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jpe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E239941C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sm.matweb.com/search/SpecificMaterial.asp?bassnum=MA2219T87" TargetMode="External"/><Relationship Id="rId3" Type="http://schemas.microsoft.com/office/2018/10/relationships/comments" Target="../comments/modernComment_120_778A29C4.xml"/><Relationship Id="rId7" Type="http://schemas.openxmlformats.org/officeDocument/2006/relationships/hyperlink" Target="https://ntrs.nasa.gov/api/citations/19960025621/downloads/19960025621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s2coating.com/other-lubes-and-coatings/mos2-dry-film-lubricant/" TargetMode="External"/><Relationship Id="rId5" Type="http://schemas.openxmlformats.org/officeDocument/2006/relationships/hyperlink" Target="https://www.keronite.com/surface-technology/" TargetMode="External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.jpeg"/><Relationship Id="rId26" Type="http://schemas.openxmlformats.org/officeDocument/2006/relationships/image" Target="../media/image26.jpeg"/><Relationship Id="rId3" Type="http://schemas.openxmlformats.org/officeDocument/2006/relationships/image" Target="../media/image4.png"/><Relationship Id="rId21" Type="http://schemas.openxmlformats.org/officeDocument/2006/relationships/image" Target="../media/image21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4.jpe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3.jpeg"/><Relationship Id="rId10" Type="http://schemas.openxmlformats.org/officeDocument/2006/relationships/image" Target="../media/image11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5" Type="http://schemas.openxmlformats.org/officeDocument/2006/relationships/image" Target="../media/image54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svg"/><Relationship Id="rId11" Type="http://schemas.openxmlformats.org/officeDocument/2006/relationships/image" Target="../media/image2.jpe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31812" y="2545358"/>
            <a:ext cx="5352157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48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OASYS Leveling Mechanism</a:t>
            </a:r>
            <a:endParaRPr lang="en-US" sz="4800"/>
          </a:p>
        </p:txBody>
      </p:sp>
      <p:sp>
        <p:nvSpPr>
          <p:cNvPr id="4" name="Text 1"/>
          <p:cNvSpPr/>
          <p:nvPr/>
        </p:nvSpPr>
        <p:spPr>
          <a:xfrm>
            <a:off x="6742198" y="4010125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Engineering a stable foundation for lunar agriculture</a:t>
            </a:r>
            <a:endParaRPr lang="en-US" sz="1458"/>
          </a:p>
        </p:txBody>
      </p:sp>
      <p:pic>
        <p:nvPicPr>
          <p:cNvPr id="6" name="Picture 5" descr="Two astronauts in spacesuits working on a table&#10;&#10;AI-generated content may be incorrect.">
            <a:extLst>
              <a:ext uri="{FF2B5EF4-FFF2-40B4-BE49-F238E27FC236}">
                <a16:creationId xmlns:a16="http://schemas.microsoft.com/office/drawing/2014/main" id="{4CBFD7EF-DB7D-E171-1464-070A3B82B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3" r="7263" b="232"/>
          <a:stretch>
            <a:fillRect/>
          </a:stretch>
        </p:blipFill>
        <p:spPr>
          <a:xfrm>
            <a:off x="170999" y="1324441"/>
            <a:ext cx="6098364" cy="3856372"/>
          </a:xfrm>
          <a:prstGeom prst="rect">
            <a:avLst/>
          </a:prstGeom>
        </p:spPr>
      </p:pic>
      <p:pic>
        <p:nvPicPr>
          <p:cNvPr id="7" name="Picture 6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0C3E7F7B-87E8-18B5-68EC-7BE3B643A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35A791A6-47D4-753F-4445-CC3BF7E6618E}"/>
              </a:ext>
            </a:extLst>
          </p:cNvPr>
          <p:cNvSpPr/>
          <p:nvPr/>
        </p:nvSpPr>
        <p:spPr>
          <a:xfrm>
            <a:off x="6742197" y="4871246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Group 19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FBF7D-E80B-53C0-D695-1888F088D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5">
            <a:extLst>
              <a:ext uri="{FF2B5EF4-FFF2-40B4-BE49-F238E27FC236}">
                <a16:creationId xmlns:a16="http://schemas.microsoft.com/office/drawing/2014/main" id="{65F19786-BFDE-6FFD-21C4-ED6B83D6145E}"/>
              </a:ext>
            </a:extLst>
          </p:cNvPr>
          <p:cNvSpPr/>
          <p:nvPr/>
        </p:nvSpPr>
        <p:spPr>
          <a:xfrm>
            <a:off x="661441" y="1259202"/>
            <a:ext cx="190509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Keronite Coating (Plasma Electrolytic Oxidation)</a:t>
            </a:r>
            <a:endParaRPr lang="en-US" sz="1500"/>
          </a:p>
        </p:txBody>
      </p:sp>
      <p:pic>
        <p:nvPicPr>
          <p:cNvPr id="1030" name="Picture 6" descr="surface-treatments figure-1">
            <a:extLst>
              <a:ext uri="{FF2B5EF4-FFF2-40B4-BE49-F238E27FC236}">
                <a16:creationId xmlns:a16="http://schemas.microsoft.com/office/drawing/2014/main" id="{05913A77-E2E1-8FDD-2239-ADBADBE06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41" y="1893638"/>
            <a:ext cx="3236520" cy="21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AACE81C-1BC7-8AAB-5EA7-D79DBE90E525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Material Selection</a:t>
            </a:r>
          </a:p>
        </p:txBody>
      </p:sp>
      <p:pic>
        <p:nvPicPr>
          <p:cNvPr id="4" name="Picture 3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67F99109-CAC0-1AD4-73E9-4096425B4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4F3DC9C5-1B7D-5E53-3601-CFB420AA943B}"/>
              </a:ext>
            </a:extLst>
          </p:cNvPr>
          <p:cNvSpPr/>
          <p:nvPr/>
        </p:nvSpPr>
        <p:spPr>
          <a:xfrm>
            <a:off x="4207908" y="1929092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6BEA3A5-0504-2F74-9B4B-353C4AB4AD43}"/>
              </a:ext>
            </a:extLst>
          </p:cNvPr>
          <p:cNvSpPr/>
          <p:nvPr/>
        </p:nvSpPr>
        <p:spPr>
          <a:xfrm>
            <a:off x="4780301" y="1951197"/>
            <a:ext cx="3529627" cy="275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23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Cold Welding Preven</a:t>
            </a:r>
            <a:r>
              <a:rPr lang="en-US" sz="24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tion</a:t>
            </a:r>
            <a:endParaRPr lang="en-US" sz="2400">
              <a:latin typeface="Fira Mono Medium"/>
              <a:ea typeface="Fira Mono Medium"/>
            </a:endParaRPr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A0F07FCF-DF1B-F726-71DE-A14D66785761}"/>
              </a:ext>
            </a:extLst>
          </p:cNvPr>
          <p:cNvSpPr/>
          <p:nvPr/>
        </p:nvSpPr>
        <p:spPr>
          <a:xfrm>
            <a:off x="4207908" y="4979604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B17F570A-3B59-6DB4-DACB-4942FD0F3E20}"/>
              </a:ext>
            </a:extLst>
          </p:cNvPr>
          <p:cNvSpPr/>
          <p:nvPr/>
        </p:nvSpPr>
        <p:spPr>
          <a:xfrm>
            <a:off x="4780301" y="2361324"/>
            <a:ext cx="5814715" cy="44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</a:rPr>
              <a:t>The ceramic oxide layer has a low adhesion surface that resists metal-to-metal bonding typically responsible for cold welding. </a:t>
            </a:r>
            <a:endParaRPr lang="en-US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1E3C9962-C69B-C4C7-B94E-A2EEF0786544}"/>
              </a:ext>
            </a:extLst>
          </p:cNvPr>
          <p:cNvSpPr/>
          <p:nvPr/>
        </p:nvSpPr>
        <p:spPr>
          <a:xfrm>
            <a:off x="4780300" y="5009142"/>
            <a:ext cx="3036987" cy="27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2300">
                <a:solidFill>
                  <a:srgbClr val="E0D6DE"/>
                </a:solidFill>
                <a:latin typeface="Fira Mono Medium"/>
                <a:ea typeface="Fira Mono Medium"/>
              </a:rPr>
              <a:t>Hardness:</a:t>
            </a:r>
            <a:r>
              <a:rPr lang="en-US" sz="2300">
                <a:solidFill>
                  <a:srgbClr val="E0D6DE"/>
                </a:solidFill>
                <a:latin typeface="Fira Sans"/>
                <a:ea typeface="Fira Mono Medium"/>
              </a:rPr>
              <a:t>3-4</a:t>
            </a:r>
            <a:r>
              <a:rPr lang="en-US" sz="2300">
                <a:solidFill>
                  <a:srgbClr val="E0D6DE"/>
                </a:solidFill>
                <a:latin typeface="Fira Sans"/>
              </a:rPr>
              <a:t> times </a:t>
            </a:r>
            <a:r>
              <a:rPr lang="en-US" sz="2400">
                <a:solidFill>
                  <a:srgbClr val="E0D6DE"/>
                </a:solidFill>
                <a:latin typeface="Fira Sans"/>
              </a:rPr>
              <a:t>more hard than hard anodizing</a:t>
            </a:r>
            <a:endParaRPr lang="en-CA" sz="2400">
              <a:solidFill>
                <a:srgbClr val="E0D6DE"/>
              </a:solidFill>
              <a:latin typeface="Fira Sans"/>
            </a:endParaRPr>
          </a:p>
          <a:p>
            <a:pPr>
              <a:lnSpc>
                <a:spcPts val="2167"/>
              </a:lnSpc>
            </a:pPr>
            <a:r>
              <a:rPr lang="en-US" sz="24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 </a:t>
            </a:r>
            <a:endParaRPr lang="en-US" sz="2400">
              <a:latin typeface="Fira Mono Medium"/>
              <a:ea typeface="Fira Mono Mediu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EAF47F-7664-6166-81E3-EB66A3F55AFD}"/>
              </a:ext>
            </a:extLst>
          </p:cNvPr>
          <p:cNvSpPr txBox="1"/>
          <p:nvPr/>
        </p:nvSpPr>
        <p:spPr>
          <a:xfrm>
            <a:off x="4639077" y="5430694"/>
            <a:ext cx="6097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E0D6DE"/>
                </a:solidFill>
                <a:latin typeface="Fira Sans" pitchFamily="34" charset="0"/>
              </a:rPr>
              <a:t>Dense and crystalline structure resists abrasion, fretting, and provides wear resistance.</a:t>
            </a:r>
            <a:endParaRPr lang="en-CA">
              <a:solidFill>
                <a:srgbClr val="E0D6DE"/>
              </a:solidFill>
              <a:latin typeface="Fira Sans" pitchFamily="34" charset="0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FED44788-6327-CC18-82EE-6870B4E62CFE}"/>
              </a:ext>
            </a:extLst>
          </p:cNvPr>
          <p:cNvSpPr/>
          <p:nvPr/>
        </p:nvSpPr>
        <p:spPr>
          <a:xfrm>
            <a:off x="4780303" y="3983374"/>
            <a:ext cx="5814715" cy="44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</a:rPr>
              <a:t>Provides self locking capability for the lead screw, enabling the system to stay raised without power input.</a:t>
            </a:r>
            <a:endParaRPr lang="en-US"/>
          </a:p>
        </p:txBody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5F1C36AE-C7E1-4904-EC0C-189699E1308B}"/>
              </a:ext>
            </a:extLst>
          </p:cNvPr>
          <p:cNvSpPr/>
          <p:nvPr/>
        </p:nvSpPr>
        <p:spPr>
          <a:xfrm>
            <a:off x="4207908" y="3608474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D6943472-ED21-5891-6AD3-8A0E710DA582}"/>
              </a:ext>
            </a:extLst>
          </p:cNvPr>
          <p:cNvSpPr/>
          <p:nvPr/>
        </p:nvSpPr>
        <p:spPr>
          <a:xfrm>
            <a:off x="4780301" y="3608474"/>
            <a:ext cx="3036987" cy="27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23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Coefficient of Fr</a:t>
            </a:r>
            <a:r>
              <a:rPr lang="en-US" sz="24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iction 0.5-0.6</a:t>
            </a:r>
            <a:endParaRPr lang="en-US" sz="2400">
              <a:latin typeface="Fira Mono Medium"/>
              <a:ea typeface="Fira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29957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907AA4C-B528-E8C2-B23F-B21F7A91E8FD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Material Selection</a:t>
            </a: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7C05544-E0D6-47BD-D11C-0089C7A65855}"/>
              </a:ext>
            </a:extLst>
          </p:cNvPr>
          <p:cNvSpPr/>
          <p:nvPr/>
        </p:nvSpPr>
        <p:spPr>
          <a:xfrm>
            <a:off x="661441" y="1252145"/>
            <a:ext cx="20574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MoS₂ Dry Lubricant</a:t>
            </a:r>
            <a:endParaRPr lang="en-US" sz="1500"/>
          </a:p>
        </p:txBody>
      </p:sp>
      <p:pic>
        <p:nvPicPr>
          <p:cNvPr id="1026" name="Picture 2" descr="a Top view, b front view of MoS2 monolayer | Download Scientific Diagram">
            <a:extLst>
              <a:ext uri="{FF2B5EF4-FFF2-40B4-BE49-F238E27FC236}">
                <a16:creationId xmlns:a16="http://schemas.microsoft.com/office/drawing/2014/main" id="{7D0D1706-29C5-C5AC-CAC7-2FEB5AD1B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41" y="1743405"/>
            <a:ext cx="3039883" cy="301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2">
            <a:extLst>
              <a:ext uri="{FF2B5EF4-FFF2-40B4-BE49-F238E27FC236}">
                <a16:creationId xmlns:a16="http://schemas.microsoft.com/office/drawing/2014/main" id="{8F738440-B521-1DAC-EC07-7EF12D031DC7}"/>
              </a:ext>
            </a:extLst>
          </p:cNvPr>
          <p:cNvSpPr/>
          <p:nvPr/>
        </p:nvSpPr>
        <p:spPr>
          <a:xfrm>
            <a:off x="4680831" y="1525109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AA20203-8517-AE73-C304-CC3ED905F0E6}"/>
              </a:ext>
            </a:extLst>
          </p:cNvPr>
          <p:cNvSpPr/>
          <p:nvPr/>
        </p:nvSpPr>
        <p:spPr>
          <a:xfrm>
            <a:off x="5253224" y="1547214"/>
            <a:ext cx="3529627" cy="275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23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Low Coefficient of </a:t>
            </a:r>
            <a:r>
              <a:rPr lang="en-US" sz="24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Friction</a:t>
            </a:r>
            <a:endParaRPr lang="en-US" sz="2400">
              <a:latin typeface="Fira Mono Medium"/>
              <a:ea typeface="Fira Mono Medium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D831358-23EA-89F5-0536-7FDA6F0E385D}"/>
              </a:ext>
            </a:extLst>
          </p:cNvPr>
          <p:cNvSpPr/>
          <p:nvPr/>
        </p:nvSpPr>
        <p:spPr>
          <a:xfrm>
            <a:off x="5253224" y="1928013"/>
            <a:ext cx="5814715" cy="58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Dynamic </a:t>
            </a:r>
            <a:r>
              <a:rPr lang="en-US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CoF</a:t>
            </a: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is typically between 0.03 and 0.06. </a:t>
            </a:r>
          </a:p>
          <a:p>
            <a:pPr>
              <a:lnSpc>
                <a:spcPts val="2208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Provides excellent lubrication without outgassing.</a:t>
            </a:r>
            <a:endParaRPr lang="en-US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394CBA81-ACD5-467F-DE68-FE835A3790AF}"/>
              </a:ext>
            </a:extLst>
          </p:cNvPr>
          <p:cNvSpPr/>
          <p:nvPr/>
        </p:nvSpPr>
        <p:spPr>
          <a:xfrm>
            <a:off x="4680831" y="2856237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9E26A90D-15EC-C6BF-7BE8-9EEB25E63B6B}"/>
              </a:ext>
            </a:extLst>
          </p:cNvPr>
          <p:cNvSpPr/>
          <p:nvPr/>
        </p:nvSpPr>
        <p:spPr>
          <a:xfrm>
            <a:off x="5253224" y="2878340"/>
            <a:ext cx="3036987" cy="27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23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High Load Capacit</a:t>
            </a:r>
            <a:r>
              <a:rPr lang="en-US" sz="24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y</a:t>
            </a:r>
            <a:endParaRPr lang="en-US" sz="2400">
              <a:latin typeface="Fira Mono Medium"/>
              <a:ea typeface="Fira Mono Medium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837A7CE0-DB62-EA5A-D3C3-FBBDF6B4962D}"/>
              </a:ext>
            </a:extLst>
          </p:cNvPr>
          <p:cNvSpPr/>
          <p:nvPr/>
        </p:nvSpPr>
        <p:spPr>
          <a:xfrm>
            <a:off x="5253224" y="3259143"/>
            <a:ext cx="5814715" cy="44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Has a load capacity around 1700 MPa. </a:t>
            </a:r>
          </a:p>
          <a:p>
            <a:pPr>
              <a:lnSpc>
                <a:spcPts val="2208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</a:rPr>
              <a:t>Can handle high loads without wearing down.</a:t>
            </a:r>
            <a:endParaRPr lang="en-US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72097620-7BB7-1A37-0E66-6FEC1DDEDDDF}"/>
              </a:ext>
            </a:extLst>
          </p:cNvPr>
          <p:cNvSpPr/>
          <p:nvPr/>
        </p:nvSpPr>
        <p:spPr>
          <a:xfrm>
            <a:off x="4680831" y="4165262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9D09B0B3-E93D-40CA-4CAB-856BB0EA49F4}"/>
              </a:ext>
            </a:extLst>
          </p:cNvPr>
          <p:cNvSpPr/>
          <p:nvPr/>
        </p:nvSpPr>
        <p:spPr>
          <a:xfrm>
            <a:off x="5253224" y="4187365"/>
            <a:ext cx="2904927" cy="27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2300">
                <a:solidFill>
                  <a:srgbClr val="E0D6DE"/>
                </a:solidFill>
                <a:latin typeface="Fira Mono Medium"/>
                <a:ea typeface="Fira Mono Medium"/>
              </a:rPr>
              <a:t>Wide Operating T</a:t>
            </a:r>
            <a:r>
              <a:rPr lang="en-US" sz="2400">
                <a:solidFill>
                  <a:srgbClr val="E0D6DE"/>
                </a:solidFill>
                <a:latin typeface="Fira Mono Medium"/>
                <a:ea typeface="Fira Mono Medium"/>
              </a:rPr>
              <a:t>emperature Range</a:t>
            </a:r>
            <a:endParaRPr lang="en-US" sz="2400">
              <a:latin typeface="Fira Mono Medium"/>
              <a:ea typeface="Fira Mono Medium"/>
            </a:endParaRPr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ECF7E99F-AAB5-EA62-7C25-BACEC76F1844}"/>
              </a:ext>
            </a:extLst>
          </p:cNvPr>
          <p:cNvSpPr/>
          <p:nvPr/>
        </p:nvSpPr>
        <p:spPr>
          <a:xfrm>
            <a:off x="5253224" y="4568167"/>
            <a:ext cx="5814715" cy="563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vacuum environment, can operate between -200°C and +350°C, which fulfills the temperature requirement for a lunar environment.</a:t>
            </a:r>
            <a:endParaRPr lang="en-US"/>
          </a:p>
        </p:txBody>
      </p:sp>
      <p:pic>
        <p:nvPicPr>
          <p:cNvPr id="10" name="Picture 9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F7059EF9-5F81-7D99-5BB6-0E6D28A2A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7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FE620-CC8F-F9A8-C438-37C6B4353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41762E3-2DA3-8597-9748-A638295DF4B4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Material Selection</a:t>
            </a: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EC223B7-7FCB-D606-E18C-1F701BD65BCE}"/>
              </a:ext>
            </a:extLst>
          </p:cNvPr>
          <p:cNvSpPr/>
          <p:nvPr/>
        </p:nvSpPr>
        <p:spPr>
          <a:xfrm>
            <a:off x="661441" y="1252145"/>
            <a:ext cx="20574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FEP (Fluorinated Ethylene Propylene) </a:t>
            </a:r>
            <a:r>
              <a:rPr lang="en-US" sz="1500" err="1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Fluoro</a:t>
            </a:r>
            <a:r>
              <a:rPr lang="en-US" sz="15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-Polymer for Dust Cover</a:t>
            </a:r>
            <a:endParaRPr lang="en-US" sz="150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A7068588-2842-9825-FD3A-0120B1272CC1}"/>
              </a:ext>
            </a:extLst>
          </p:cNvPr>
          <p:cNvSpPr/>
          <p:nvPr/>
        </p:nvSpPr>
        <p:spPr>
          <a:xfrm>
            <a:off x="5410614" y="4853889"/>
            <a:ext cx="2895863" cy="72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2300">
                <a:solidFill>
                  <a:srgbClr val="E0D6DE"/>
                </a:solidFill>
                <a:latin typeface="Fira Mono Medium"/>
                <a:ea typeface="Fira Mono Medium"/>
              </a:rPr>
              <a:t>Minimal Outgassi</a:t>
            </a:r>
            <a:r>
              <a:rPr lang="en-US" sz="2400">
                <a:solidFill>
                  <a:srgbClr val="E0D6DE"/>
                </a:solidFill>
                <a:latin typeface="Fira Mono Medium"/>
                <a:ea typeface="Fira Mono Medium"/>
              </a:rPr>
              <a:t>ng</a:t>
            </a:r>
            <a:br>
              <a:rPr lang="en-US" sz="2400">
                <a:latin typeface="Fira Mono Medium" pitchFamily="34" charset="0"/>
                <a:ea typeface="Fira Mono Medium" pitchFamily="34" charset="-122"/>
              </a:rPr>
            </a:br>
            <a:r>
              <a:rPr lang="en-US" sz="2400">
                <a:solidFill>
                  <a:srgbClr val="E0D6DE"/>
                </a:solidFill>
                <a:latin typeface="Fira Mono Medium"/>
                <a:ea typeface="Fira Mono Medium"/>
              </a:rPr>
              <a:t>and Radiation Resistant</a:t>
            </a:r>
            <a:endParaRPr lang="en-US" sz="2400">
              <a:latin typeface="Fira Mono Medium"/>
              <a:ea typeface="Fira Mono Medium"/>
            </a:endParaRPr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2CE3FAD-2BC4-56A3-20F2-28E8E4C2EB00}"/>
              </a:ext>
            </a:extLst>
          </p:cNvPr>
          <p:cNvSpPr/>
          <p:nvPr/>
        </p:nvSpPr>
        <p:spPr>
          <a:xfrm>
            <a:off x="5410614" y="5466619"/>
            <a:ext cx="5814715" cy="563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FEP meets outgassing requirements, and its transparency to UV radiation stops it from degrading in harsh radiation environments (i.e. the Moon).</a:t>
            </a:r>
            <a:endParaRPr lang="en-US" sz="1600"/>
          </a:p>
        </p:txBody>
      </p:sp>
      <p:pic>
        <p:nvPicPr>
          <p:cNvPr id="1028" name="Picture 4" descr="Fluorinated ethylene propylene tubing - FEP | MEBRA">
            <a:extLst>
              <a:ext uri="{FF2B5EF4-FFF2-40B4-BE49-F238E27FC236}">
                <a16:creationId xmlns:a16="http://schemas.microsoft.com/office/drawing/2014/main" id="{F80859C7-B05C-B8F2-B129-F7E882E02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28" y="1736698"/>
            <a:ext cx="34004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uorinated Ethylene Propylene (FEP) | Plastic Manufacturer | New  Technology Plastics">
            <a:extLst>
              <a:ext uri="{FF2B5EF4-FFF2-40B4-BE49-F238E27FC236}">
                <a16:creationId xmlns:a16="http://schemas.microsoft.com/office/drawing/2014/main" id="{27A78848-FA62-6C96-48EA-D981CB304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15" y="3803623"/>
            <a:ext cx="2297501" cy="229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2">
            <a:extLst>
              <a:ext uri="{FF2B5EF4-FFF2-40B4-BE49-F238E27FC236}">
                <a16:creationId xmlns:a16="http://schemas.microsoft.com/office/drawing/2014/main" id="{2C9A3F1F-C09A-8F4E-72C4-D4B588F8D6BB}"/>
              </a:ext>
            </a:extLst>
          </p:cNvPr>
          <p:cNvSpPr/>
          <p:nvPr/>
        </p:nvSpPr>
        <p:spPr>
          <a:xfrm>
            <a:off x="4838221" y="1927539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7B98D67A-129A-4311-89C2-18B8A955BE12}"/>
              </a:ext>
            </a:extLst>
          </p:cNvPr>
          <p:cNvSpPr/>
          <p:nvPr/>
        </p:nvSpPr>
        <p:spPr>
          <a:xfrm>
            <a:off x="5410614" y="1949644"/>
            <a:ext cx="3529627" cy="275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23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Extreme Operation T</a:t>
            </a:r>
            <a:r>
              <a:rPr lang="en-US" sz="24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emperatures</a:t>
            </a:r>
            <a:endParaRPr lang="en-US" sz="2400">
              <a:latin typeface="Fira Mono Medium"/>
              <a:ea typeface="Fira Mono Medium"/>
            </a:endParaRP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AFECF3A9-76E6-AA89-A323-B674410B2546}"/>
              </a:ext>
            </a:extLst>
          </p:cNvPr>
          <p:cNvSpPr/>
          <p:nvPr/>
        </p:nvSpPr>
        <p:spPr>
          <a:xfrm>
            <a:off x="4838221" y="3258667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1DFC07C9-D436-B51A-AD1D-32D253C1C9B9}"/>
              </a:ext>
            </a:extLst>
          </p:cNvPr>
          <p:cNvSpPr/>
          <p:nvPr/>
        </p:nvSpPr>
        <p:spPr>
          <a:xfrm>
            <a:off x="5410614" y="3280770"/>
            <a:ext cx="3036987" cy="27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23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Good Mechanical P</a:t>
            </a:r>
            <a:r>
              <a:rPr lang="en-US" sz="2400">
                <a:solidFill>
                  <a:srgbClr val="E0D6DE"/>
                </a:solidFill>
                <a:latin typeface="Fira Mono Medium"/>
                <a:ea typeface="Fira Mono Medium"/>
                <a:cs typeface="Fira Mono Medium" pitchFamily="34" charset="-120"/>
              </a:rPr>
              <a:t>roperties</a:t>
            </a:r>
            <a:endParaRPr lang="en-US" sz="2400">
              <a:latin typeface="Fira Mono Medium"/>
              <a:ea typeface="Fira Mono Medium"/>
            </a:endParaRPr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5FF78A5B-47AC-59FE-E263-FA1BB1860937}"/>
              </a:ext>
            </a:extLst>
          </p:cNvPr>
          <p:cNvSpPr/>
          <p:nvPr/>
        </p:nvSpPr>
        <p:spPr>
          <a:xfrm>
            <a:off x="5410614" y="3661573"/>
            <a:ext cx="5814715" cy="720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Elastic Modulus and Yield Stress are similar to LDPE, good candidate for folding accordion style dust cover which can transmit torque.</a:t>
            </a:r>
            <a:endParaRPr lang="en-US" sz="1600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851F3A52-A8D3-C43E-08B5-AB779A0B375A}"/>
              </a:ext>
            </a:extLst>
          </p:cNvPr>
          <p:cNvSpPr/>
          <p:nvPr/>
        </p:nvSpPr>
        <p:spPr>
          <a:xfrm>
            <a:off x="4835790" y="4869289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642E4443-8429-AF12-98AE-892B94B5D3B2}"/>
              </a:ext>
            </a:extLst>
          </p:cNvPr>
          <p:cNvSpPr/>
          <p:nvPr/>
        </p:nvSpPr>
        <p:spPr>
          <a:xfrm>
            <a:off x="5408183" y="2354310"/>
            <a:ext cx="5814715" cy="58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Working temperature is between -240 to 205 C,</a:t>
            </a:r>
            <a:b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</a:br>
            <a:r>
              <a:rPr lang="en-US" sz="16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 able to withstand required -200 to +100 C.</a:t>
            </a:r>
            <a:endParaRPr lang="en-US" sz="1600"/>
          </a:p>
        </p:txBody>
      </p:sp>
      <p:pic>
        <p:nvPicPr>
          <p:cNvPr id="6" name="Picture 5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A82C800C-29DE-A43E-114E-CCCE62899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7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661493" y="1477667"/>
            <a:ext cx="6133798" cy="3895925"/>
          </a:xfrm>
          <a:prstGeom prst="roundRect">
            <a:avLst>
              <a:gd name="adj" fmla="val 6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4" name="Shape 2"/>
          <p:cNvSpPr/>
          <p:nvPr/>
        </p:nvSpPr>
        <p:spPr>
          <a:xfrm>
            <a:off x="667842" y="1484017"/>
            <a:ext cx="6120403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5" name="Text 3"/>
          <p:cNvSpPr/>
          <p:nvPr/>
        </p:nvSpPr>
        <p:spPr>
          <a:xfrm>
            <a:off x="857547" y="1603774"/>
            <a:ext cx="17264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Beam Type</a:t>
            </a:r>
            <a:endParaRPr lang="en-US" sz="1458"/>
          </a:p>
        </p:txBody>
      </p:sp>
      <p:sp>
        <p:nvSpPr>
          <p:cNvPr id="6" name="Text 4"/>
          <p:cNvSpPr/>
          <p:nvPr/>
        </p:nvSpPr>
        <p:spPr>
          <a:xfrm>
            <a:off x="2968327" y="1603774"/>
            <a:ext cx="172323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Advantage</a:t>
            </a:r>
            <a:endParaRPr lang="en-US" sz="1458"/>
          </a:p>
        </p:txBody>
      </p:sp>
      <p:sp>
        <p:nvSpPr>
          <p:cNvPr id="7" name="Text 5"/>
          <p:cNvSpPr/>
          <p:nvPr/>
        </p:nvSpPr>
        <p:spPr>
          <a:xfrm>
            <a:off x="5075932" y="1603774"/>
            <a:ext cx="17264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b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Selected</a:t>
            </a:r>
            <a:endParaRPr lang="en-US" sz="1458"/>
          </a:p>
        </p:txBody>
      </p:sp>
      <p:sp>
        <p:nvSpPr>
          <p:cNvPr id="8" name="Shape 6"/>
          <p:cNvSpPr/>
          <p:nvPr/>
        </p:nvSpPr>
        <p:spPr>
          <a:xfrm>
            <a:off x="667842" y="2025950"/>
            <a:ext cx="6141254" cy="11467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9" name="Text 7"/>
          <p:cNvSpPr/>
          <p:nvPr/>
        </p:nvSpPr>
        <p:spPr>
          <a:xfrm>
            <a:off x="848739" y="2276186"/>
            <a:ext cx="1721125" cy="31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I-Beam</a:t>
            </a:r>
            <a:endParaRPr lang="en-US" sz="1458"/>
          </a:p>
        </p:txBody>
      </p:sp>
      <p:sp>
        <p:nvSpPr>
          <p:cNvPr id="10" name="Text 8"/>
          <p:cNvSpPr/>
          <p:nvPr/>
        </p:nvSpPr>
        <p:spPr>
          <a:xfrm>
            <a:off x="2576909" y="2130825"/>
            <a:ext cx="2295921" cy="604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Excellent vertical bending strength, weight efficient</a:t>
            </a:r>
            <a:endParaRPr lang="en-US" sz="1458"/>
          </a:p>
        </p:txBody>
      </p:sp>
      <p:sp>
        <p:nvSpPr>
          <p:cNvPr id="11" name="Text 9"/>
          <p:cNvSpPr/>
          <p:nvPr/>
        </p:nvSpPr>
        <p:spPr>
          <a:xfrm>
            <a:off x="5081994" y="2282629"/>
            <a:ext cx="17264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✓</a:t>
            </a:r>
            <a:endParaRPr lang="en-US" sz="1458"/>
          </a:p>
        </p:txBody>
      </p:sp>
      <p:sp>
        <p:nvSpPr>
          <p:cNvPr id="12" name="Shape 10"/>
          <p:cNvSpPr/>
          <p:nvPr/>
        </p:nvSpPr>
        <p:spPr>
          <a:xfrm>
            <a:off x="660797" y="2840536"/>
            <a:ext cx="6147604" cy="84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3" name="Text 11"/>
          <p:cNvSpPr/>
          <p:nvPr/>
        </p:nvSpPr>
        <p:spPr>
          <a:xfrm>
            <a:off x="836412" y="3146098"/>
            <a:ext cx="17264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Box Beam</a:t>
            </a:r>
            <a:endParaRPr lang="en-US" sz="1458"/>
          </a:p>
        </p:txBody>
      </p:sp>
      <p:sp>
        <p:nvSpPr>
          <p:cNvPr id="14" name="Text 12"/>
          <p:cNvSpPr/>
          <p:nvPr/>
        </p:nvSpPr>
        <p:spPr>
          <a:xfrm>
            <a:off x="2583953" y="3122652"/>
            <a:ext cx="2302967" cy="359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 torsional rigidity</a:t>
            </a:r>
            <a:endParaRPr lang="en-US" sz="1458"/>
          </a:p>
        </p:txBody>
      </p:sp>
      <p:sp>
        <p:nvSpPr>
          <p:cNvPr id="15" name="Text 13"/>
          <p:cNvSpPr/>
          <p:nvPr/>
        </p:nvSpPr>
        <p:spPr>
          <a:xfrm>
            <a:off x="5067880" y="3118197"/>
            <a:ext cx="17264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—</a:t>
            </a:r>
            <a:endParaRPr lang="en-US" sz="1458"/>
          </a:p>
        </p:txBody>
      </p:sp>
      <p:sp>
        <p:nvSpPr>
          <p:cNvPr id="16" name="Shape 14"/>
          <p:cNvSpPr/>
          <p:nvPr/>
        </p:nvSpPr>
        <p:spPr>
          <a:xfrm>
            <a:off x="660797" y="3684888"/>
            <a:ext cx="6323508" cy="84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7" name="Text 15"/>
          <p:cNvSpPr/>
          <p:nvPr/>
        </p:nvSpPr>
        <p:spPr>
          <a:xfrm>
            <a:off x="850502" y="3916940"/>
            <a:ext cx="17264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Circular Tube</a:t>
            </a:r>
            <a:endParaRPr lang="en-US" sz="1458"/>
          </a:p>
        </p:txBody>
      </p:sp>
      <p:sp>
        <p:nvSpPr>
          <p:cNvPr id="18" name="Text 16"/>
          <p:cNvSpPr/>
          <p:nvPr/>
        </p:nvSpPr>
        <p:spPr>
          <a:xfrm>
            <a:off x="2573385" y="3928893"/>
            <a:ext cx="2302967" cy="297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Uniform stress distribution</a:t>
            </a:r>
            <a:endParaRPr lang="en-US" sz="1458"/>
          </a:p>
        </p:txBody>
      </p:sp>
      <p:sp>
        <p:nvSpPr>
          <p:cNvPr id="19" name="Text 17"/>
          <p:cNvSpPr/>
          <p:nvPr/>
        </p:nvSpPr>
        <p:spPr>
          <a:xfrm>
            <a:off x="5061838" y="3924066"/>
            <a:ext cx="17264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—</a:t>
            </a:r>
            <a:endParaRPr lang="en-US" sz="1458"/>
          </a:p>
        </p:txBody>
      </p:sp>
      <p:sp>
        <p:nvSpPr>
          <p:cNvPr id="20" name="Shape 18"/>
          <p:cNvSpPr/>
          <p:nvPr/>
        </p:nvSpPr>
        <p:spPr>
          <a:xfrm>
            <a:off x="660797" y="4529240"/>
            <a:ext cx="6127448" cy="84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21" name="Text 19"/>
          <p:cNvSpPr/>
          <p:nvPr/>
        </p:nvSpPr>
        <p:spPr>
          <a:xfrm>
            <a:off x="850502" y="4768419"/>
            <a:ext cx="17264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Truss Beam</a:t>
            </a:r>
            <a:endParaRPr lang="en-US" sz="1458"/>
          </a:p>
        </p:txBody>
      </p:sp>
      <p:sp>
        <p:nvSpPr>
          <p:cNvPr id="22" name="Text 20"/>
          <p:cNvSpPr/>
          <p:nvPr/>
        </p:nvSpPr>
        <p:spPr>
          <a:xfrm>
            <a:off x="2583953" y="4779761"/>
            <a:ext cx="2302967" cy="392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 stiffness-to-weight</a:t>
            </a:r>
            <a:endParaRPr lang="en-US" sz="1458"/>
          </a:p>
        </p:txBody>
      </p:sp>
      <p:sp>
        <p:nvSpPr>
          <p:cNvPr id="23" name="Text 21"/>
          <p:cNvSpPr/>
          <p:nvPr/>
        </p:nvSpPr>
        <p:spPr>
          <a:xfrm>
            <a:off x="5075931" y="4768418"/>
            <a:ext cx="172640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—</a:t>
            </a:r>
            <a:endParaRPr lang="en-US" sz="1458"/>
          </a:p>
        </p:txBody>
      </p:sp>
      <p:sp>
        <p:nvSpPr>
          <p:cNvPr id="24" name="Text 22"/>
          <p:cNvSpPr/>
          <p:nvPr/>
        </p:nvSpPr>
        <p:spPr>
          <a:xfrm>
            <a:off x="660797" y="5575879"/>
            <a:ext cx="4817067" cy="1001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I-Beam selected for superior performance in uniaxial bending loads with minimal mass—ideal for the outrigger's primary loading condition.</a:t>
            </a:r>
            <a:endParaRPr lang="en-US" sz="1450">
              <a:latin typeface="Aptos"/>
            </a:endParaRPr>
          </a:p>
        </p:txBody>
      </p:sp>
      <p:pic>
        <p:nvPicPr>
          <p:cNvPr id="27" name="Picture 26" descr="A grey object with a black background&#10;&#10;AI-generated content may be incorrect.">
            <a:extLst>
              <a:ext uri="{FF2B5EF4-FFF2-40B4-BE49-F238E27FC236}">
                <a16:creationId xmlns:a16="http://schemas.microsoft.com/office/drawing/2014/main" id="{2311EE93-CBAF-E4FB-1B8E-111B8F1619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 b="3702"/>
          <a:stretch>
            <a:fillRect/>
          </a:stretch>
        </p:blipFill>
        <p:spPr>
          <a:xfrm>
            <a:off x="7084258" y="1755180"/>
            <a:ext cx="4995000" cy="3491949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B59921FF-A5EE-1C4E-CC76-726BA726CC97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I-Beam Cross Section Analysis</a:t>
            </a:r>
          </a:p>
        </p:txBody>
      </p:sp>
      <p:sp>
        <p:nvSpPr>
          <p:cNvPr id="31" name="Text 19">
            <a:extLst>
              <a:ext uri="{FF2B5EF4-FFF2-40B4-BE49-F238E27FC236}">
                <a16:creationId xmlns:a16="http://schemas.microsoft.com/office/drawing/2014/main" id="{0AB8F244-9008-572A-2F57-452A215EE0C5}"/>
              </a:ext>
            </a:extLst>
          </p:cNvPr>
          <p:cNvSpPr/>
          <p:nvPr/>
        </p:nvSpPr>
        <p:spPr>
          <a:xfrm>
            <a:off x="7262191" y="5575878"/>
            <a:ext cx="4817067" cy="1001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Experiences Bending Moment due to weight of system</a:t>
            </a:r>
          </a:p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Worst Case: System Mass being supported on one leg</a:t>
            </a:r>
          </a:p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 (</a:t>
            </a:r>
            <a:r>
              <a:rPr lang="en-US" sz="1450">
                <a:solidFill>
                  <a:srgbClr val="E0D6DE"/>
                </a:solidFill>
                <a:ea typeface="+mn-lt"/>
                <a:cs typeface="+mn-lt"/>
              </a:rPr>
              <a:t>Peak Bending Stress: </a:t>
            </a:r>
            <a:r>
              <a:rPr lang="en-US" sz="1450" b="1">
                <a:solidFill>
                  <a:srgbClr val="E0D6DE"/>
                </a:solidFill>
                <a:ea typeface="+mn-lt"/>
                <a:cs typeface="+mn-lt"/>
              </a:rPr>
              <a:t>3.64 MPa</a:t>
            </a:r>
            <a:r>
              <a:rPr lang="en-US" sz="1450">
                <a:solidFill>
                  <a:srgbClr val="E0D6DE"/>
                </a:solidFill>
                <a:ea typeface="+mn-lt"/>
                <a:cs typeface="+mn-lt"/>
              </a:rPr>
              <a:t>,</a:t>
            </a:r>
            <a:r>
              <a:rPr lang="en-US" sz="1450">
                <a:solidFill>
                  <a:srgbClr val="E0D6DE"/>
                </a:solidFill>
                <a:latin typeface="Aptos"/>
              </a:rPr>
              <a:t> </a:t>
            </a:r>
            <a:r>
              <a:rPr lang="en-US" sz="1450">
                <a:solidFill>
                  <a:srgbClr val="E0D6DE"/>
                </a:solidFill>
                <a:latin typeface="Fira Sans"/>
              </a:rPr>
              <a:t>SF = </a:t>
            </a:r>
            <a:r>
              <a:rPr lang="en-US" sz="1450" b="1">
                <a:solidFill>
                  <a:srgbClr val="E0D6DE"/>
                </a:solidFill>
                <a:latin typeface="Fira Sans"/>
              </a:rPr>
              <a:t>108.5</a:t>
            </a:r>
            <a:r>
              <a:rPr lang="en-US" sz="1450">
                <a:solidFill>
                  <a:srgbClr val="E0D6DE"/>
                </a:solidFill>
                <a:latin typeface="Fira Sans"/>
              </a:rPr>
              <a:t>)</a:t>
            </a:r>
            <a:br>
              <a:rPr lang="en-US" sz="1450">
                <a:latin typeface="Fira Sans" pitchFamily="34" charset="0"/>
              </a:rPr>
            </a:br>
            <a:endParaRPr lang="en-US" sz="1458"/>
          </a:p>
        </p:txBody>
      </p:sp>
      <p:pic>
        <p:nvPicPr>
          <p:cNvPr id="25" name="Picture 24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A27F2A55-AC2C-4FEB-171E-02385E9B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39948" y="6300964"/>
            <a:ext cx="3366052" cy="5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endParaRPr lang="en-US" sz="3708"/>
          </a:p>
        </p:txBody>
      </p:sp>
      <p:sp>
        <p:nvSpPr>
          <p:cNvPr id="6" name="Text 2"/>
          <p:cNvSpPr/>
          <p:nvPr/>
        </p:nvSpPr>
        <p:spPr>
          <a:xfrm>
            <a:off x="715921" y="1389460"/>
            <a:ext cx="6297017" cy="1168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Pin-locking rotational mechanism with 20 mm diameter central shaft secured by M18 × 1.5 nut. Locking holes spaced at 37° increments enable 142° total swing, achieving required 32° deployment angle.</a:t>
            </a:r>
            <a:endParaRPr lang="en-US" sz="1450">
              <a:latin typeface="Fira San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61492" y="2737942"/>
            <a:ext cx="3015650" cy="1572202"/>
          </a:xfrm>
          <a:prstGeom prst="roundRect">
            <a:avLst>
              <a:gd name="adj" fmla="val 1625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8" name="Text 4"/>
          <p:cNvSpPr/>
          <p:nvPr/>
        </p:nvSpPr>
        <p:spPr>
          <a:xfrm>
            <a:off x="875904" y="295235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Robust Design</a:t>
            </a:r>
            <a:endParaRPr lang="en-US" sz="1833"/>
          </a:p>
        </p:txBody>
      </p:sp>
      <p:sp>
        <p:nvSpPr>
          <p:cNvPr id="9" name="Text 5"/>
          <p:cNvSpPr/>
          <p:nvPr/>
        </p:nvSpPr>
        <p:spPr>
          <a:xfrm>
            <a:off x="875903" y="3361035"/>
            <a:ext cx="2625130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Single-axis rotation with direct load path through solid shaft.</a:t>
            </a:r>
            <a:endParaRPr lang="en-US" sz="1450">
              <a:solidFill>
                <a:srgbClr val="E0D6DE"/>
              </a:solidFill>
              <a:latin typeface="Fira Sans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3833903" y="2737942"/>
            <a:ext cx="3124607" cy="1568373"/>
          </a:xfrm>
          <a:prstGeom prst="roundRect">
            <a:avLst>
              <a:gd name="adj" fmla="val 1625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11" name="Text 7"/>
          <p:cNvSpPr/>
          <p:nvPr/>
        </p:nvSpPr>
        <p:spPr>
          <a:xfrm>
            <a:off x="4118869" y="295235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Dust Tolerance</a:t>
            </a:r>
            <a:endParaRPr lang="en-US" sz="1833"/>
          </a:p>
        </p:txBody>
      </p:sp>
      <p:sp>
        <p:nvSpPr>
          <p:cNvPr id="12" name="Text 8"/>
          <p:cNvSpPr/>
          <p:nvPr/>
        </p:nvSpPr>
        <p:spPr>
          <a:xfrm>
            <a:off x="4118869" y="3361035"/>
            <a:ext cx="2879228" cy="87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Sufficient clearance at non-loadbearing interfaces prevents regolith jamming.</a:t>
            </a:r>
            <a:endParaRPr lang="en-US" sz="1458"/>
          </a:p>
        </p:txBody>
      </p:sp>
      <p:sp>
        <p:nvSpPr>
          <p:cNvPr id="13" name="Shape 9"/>
          <p:cNvSpPr/>
          <p:nvPr/>
        </p:nvSpPr>
        <p:spPr>
          <a:xfrm>
            <a:off x="661492" y="4671715"/>
            <a:ext cx="6297018" cy="1442343"/>
          </a:xfrm>
          <a:prstGeom prst="roundRect">
            <a:avLst>
              <a:gd name="adj" fmla="val 196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14" name="Text 10"/>
          <p:cNvSpPr/>
          <p:nvPr/>
        </p:nvSpPr>
        <p:spPr>
          <a:xfrm>
            <a:off x="875904" y="488612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Discrete Locking</a:t>
            </a:r>
            <a:endParaRPr lang="en-US" sz="1833"/>
          </a:p>
        </p:txBody>
      </p:sp>
      <p:sp>
        <p:nvSpPr>
          <p:cNvPr id="15" name="Text 11"/>
          <p:cNvSpPr/>
          <p:nvPr/>
        </p:nvSpPr>
        <p:spPr>
          <a:xfrm>
            <a:off x="875904" y="5294809"/>
            <a:ext cx="586819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Repeatable positions that don't degrade under wear; pin carries no axial load.</a:t>
            </a:r>
            <a:endParaRPr lang="en-US" sz="1458"/>
          </a:p>
        </p:txBody>
      </p:sp>
      <p:pic>
        <p:nvPicPr>
          <p:cNvPr id="16" name="Picture 15" descr="A grey object with a black background&#10;&#10;AI-generated content may be incorrect.">
            <a:extLst>
              <a:ext uri="{FF2B5EF4-FFF2-40B4-BE49-F238E27FC236}">
                <a16:creationId xmlns:a16="http://schemas.microsoft.com/office/drawing/2014/main" id="{C8A87987-0B87-055C-90EE-FE3041579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634" y="238746"/>
            <a:ext cx="3476723" cy="2961654"/>
          </a:xfrm>
          <a:prstGeom prst="rect">
            <a:avLst/>
          </a:prstGeom>
        </p:spPr>
      </p:pic>
      <p:pic>
        <p:nvPicPr>
          <p:cNvPr id="20" name="Picture 19" descr="A grey metal object with a black background&#10;&#10;AI-generated content may be incorrect.">
            <a:extLst>
              <a:ext uri="{FF2B5EF4-FFF2-40B4-BE49-F238E27FC236}">
                <a16:creationId xmlns:a16="http://schemas.microsoft.com/office/drawing/2014/main" id="{06DCCE15-B29F-F660-3F34-F48B2F255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100734"/>
            <a:ext cx="3739357" cy="2615006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8C545751-638E-EDA3-CE62-3AF33EF60FD5}"/>
              </a:ext>
            </a:extLst>
          </p:cNvPr>
          <p:cNvSpPr/>
          <p:nvPr/>
        </p:nvSpPr>
        <p:spPr>
          <a:xfrm>
            <a:off x="661441" y="604553"/>
            <a:ext cx="10231846" cy="421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0">
                <a:solidFill>
                  <a:srgbClr val="FBF3FA"/>
                </a:solidFill>
                <a:latin typeface="Fira Mono Medium"/>
                <a:ea typeface="Fira Mono Medium"/>
                <a:cs typeface="Fira Mono Medium" pitchFamily="34" charset="-120"/>
              </a:rPr>
              <a:t>Hinge Lock Assembly</a:t>
            </a:r>
          </a:p>
        </p:txBody>
      </p:sp>
      <p:sp>
        <p:nvSpPr>
          <p:cNvPr id="4" name="Text 19">
            <a:extLst>
              <a:ext uri="{FF2B5EF4-FFF2-40B4-BE49-F238E27FC236}">
                <a16:creationId xmlns:a16="http://schemas.microsoft.com/office/drawing/2014/main" id="{547578FA-1D4B-369A-4BAF-F00D08DB7784}"/>
              </a:ext>
            </a:extLst>
          </p:cNvPr>
          <p:cNvSpPr/>
          <p:nvPr/>
        </p:nvSpPr>
        <p:spPr>
          <a:xfrm>
            <a:off x="7458133" y="5597650"/>
            <a:ext cx="4566696" cy="957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Experiences Bending Moment due to weight of system</a:t>
            </a:r>
          </a:p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Worst Case: System Mass being supported on one leg</a:t>
            </a:r>
          </a:p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(Peak Bending Stress: </a:t>
            </a:r>
            <a:r>
              <a:rPr lang="en-US" sz="1450" b="1">
                <a:solidFill>
                  <a:srgbClr val="E0D6DE"/>
                </a:solidFill>
                <a:ea typeface="+mn-lt"/>
                <a:cs typeface="+mn-lt"/>
              </a:rPr>
              <a:t> 3.64 MPa</a:t>
            </a:r>
            <a:r>
              <a:rPr lang="en-US" sz="1450">
                <a:solidFill>
                  <a:srgbClr val="E0D6DE"/>
                </a:solidFill>
                <a:ea typeface="+mn-lt"/>
                <a:cs typeface="+mn-lt"/>
              </a:rPr>
              <a:t>, </a:t>
            </a:r>
            <a:r>
              <a:rPr lang="en-US" sz="1450">
                <a:solidFill>
                  <a:srgbClr val="E0D6DE"/>
                </a:solidFill>
                <a:latin typeface="Fira Sans"/>
                <a:ea typeface="+mn-lt"/>
                <a:cs typeface="+mn-lt"/>
              </a:rPr>
              <a:t>SF</a:t>
            </a:r>
            <a:r>
              <a:rPr lang="en-US" sz="1450">
                <a:solidFill>
                  <a:srgbClr val="E0D6DE"/>
                </a:solidFill>
                <a:latin typeface="Fira Sans"/>
              </a:rPr>
              <a:t> = </a:t>
            </a:r>
            <a:r>
              <a:rPr lang="en-US" sz="1450" b="1">
                <a:solidFill>
                  <a:srgbClr val="E0D6DE"/>
                </a:solidFill>
                <a:latin typeface="Fira Sans"/>
              </a:rPr>
              <a:t>2.73</a:t>
            </a:r>
            <a:r>
              <a:rPr lang="en-US" sz="1450">
                <a:solidFill>
                  <a:srgbClr val="E0D6DE"/>
                </a:solidFill>
                <a:latin typeface="Fira Sans"/>
              </a:rPr>
              <a:t>)</a:t>
            </a:r>
            <a:br>
              <a:rPr lang="en-US" sz="1450">
                <a:latin typeface="Fira Sans" pitchFamily="34" charset="0"/>
              </a:rPr>
            </a:br>
            <a:endParaRPr lang="en-US" sz="1458"/>
          </a:p>
        </p:txBody>
      </p:sp>
      <p:pic>
        <p:nvPicPr>
          <p:cNvPr id="18" name="Picture 17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E92B5449-A299-4F8C-64C0-236C5DCA6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D4A8-B88B-E6DD-9106-FD367DF6C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0">
            <a:extLst>
              <a:ext uri="{FF2B5EF4-FFF2-40B4-BE49-F238E27FC236}">
                <a16:creationId xmlns:a16="http://schemas.microsoft.com/office/drawing/2014/main" id="{5133C64D-3051-FDF8-DA35-36861771CDC0}"/>
              </a:ext>
            </a:extLst>
          </p:cNvPr>
          <p:cNvSpPr/>
          <p:nvPr/>
        </p:nvSpPr>
        <p:spPr>
          <a:xfrm>
            <a:off x="661441" y="604553"/>
            <a:ext cx="10231846" cy="421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0">
                <a:solidFill>
                  <a:srgbClr val="FBF3FA"/>
                </a:solidFill>
                <a:latin typeface="Fira Mono Medium"/>
                <a:ea typeface="Fira Mono Medium"/>
                <a:cs typeface="Fira Mono Medium" pitchFamily="34" charset="-120"/>
              </a:rPr>
              <a:t>Hinge Pin and Bolt</a:t>
            </a:r>
          </a:p>
        </p:txBody>
      </p:sp>
      <p:pic>
        <p:nvPicPr>
          <p:cNvPr id="4" name="Picture 3" descr="A grey cylindrical object with a black background&#10;&#10;AI-generated content may be incorrect.">
            <a:extLst>
              <a:ext uri="{FF2B5EF4-FFF2-40B4-BE49-F238E27FC236}">
                <a16:creationId xmlns:a16="http://schemas.microsoft.com/office/drawing/2014/main" id="{B981E994-653B-51CB-674B-07FE109D2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832" y="1362068"/>
            <a:ext cx="1728615" cy="2277180"/>
          </a:xfrm>
          <a:prstGeom prst="rect">
            <a:avLst/>
          </a:prstGeom>
        </p:spPr>
      </p:pic>
      <p:pic>
        <p:nvPicPr>
          <p:cNvPr id="18" name="Picture 17" descr="A grey hammer on a black background&#10;&#10;AI-generated content may be incorrect.">
            <a:extLst>
              <a:ext uri="{FF2B5EF4-FFF2-40B4-BE49-F238E27FC236}">
                <a16:creationId xmlns:a16="http://schemas.microsoft.com/office/drawing/2014/main" id="{C547C6FD-98F2-FC8E-E188-8D888819E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037" y="4023344"/>
            <a:ext cx="1434419" cy="2381625"/>
          </a:xfrm>
          <a:prstGeom prst="rect">
            <a:avLst/>
          </a:prstGeom>
        </p:spPr>
      </p:pic>
      <p:pic>
        <p:nvPicPr>
          <p:cNvPr id="22" name="Picture 21" descr="A close-up of a nut&#10;&#10;AI-generated content may be incorrect.">
            <a:extLst>
              <a:ext uri="{FF2B5EF4-FFF2-40B4-BE49-F238E27FC236}">
                <a16:creationId xmlns:a16="http://schemas.microsoft.com/office/drawing/2014/main" id="{030D60A3-8FDA-6386-D017-C4B565E4EF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622" y="2495934"/>
            <a:ext cx="1433525" cy="1054472"/>
          </a:xfrm>
          <a:prstGeom prst="rect">
            <a:avLst/>
          </a:prstGeom>
        </p:spPr>
      </p:pic>
      <p:pic>
        <p:nvPicPr>
          <p:cNvPr id="3" name="Picture 2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649AFBC3-5043-7CF8-4241-AB85ABAD4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sp>
        <p:nvSpPr>
          <p:cNvPr id="6" name="Shape 3">
            <a:extLst>
              <a:ext uri="{FF2B5EF4-FFF2-40B4-BE49-F238E27FC236}">
                <a16:creationId xmlns:a16="http://schemas.microsoft.com/office/drawing/2014/main" id="{CD8A3B9E-2091-FC86-05DD-70CDC05E953F}"/>
              </a:ext>
            </a:extLst>
          </p:cNvPr>
          <p:cNvSpPr/>
          <p:nvPr/>
        </p:nvSpPr>
        <p:spPr>
          <a:xfrm>
            <a:off x="661492" y="1366342"/>
            <a:ext cx="8665336" cy="2072943"/>
          </a:xfrm>
          <a:prstGeom prst="roundRect">
            <a:avLst>
              <a:gd name="adj" fmla="val 1625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9105D04-77C8-F774-843E-3F7F11D4291E}"/>
              </a:ext>
            </a:extLst>
          </p:cNvPr>
          <p:cNvSpPr/>
          <p:nvPr/>
        </p:nvSpPr>
        <p:spPr>
          <a:xfrm>
            <a:off x="865019" y="2000320"/>
            <a:ext cx="4410387" cy="1549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Worst-case torsional load at joint: </a:t>
            </a:r>
            <a:r>
              <a:rPr lang="en-US" sz="1600" b="1">
                <a:solidFill>
                  <a:srgbClr val="E0D6DE"/>
                </a:solidFill>
                <a:ea typeface="+mn-lt"/>
                <a:cs typeface="+mn-lt"/>
              </a:rPr>
              <a:t>190N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Resulting shear stress: </a:t>
            </a:r>
            <a:r>
              <a:rPr lang="en-US" sz="1600" b="1">
                <a:solidFill>
                  <a:srgbClr val="E0D6DE"/>
                </a:solidFill>
                <a:ea typeface="+mn-lt"/>
                <a:cs typeface="+mn-lt"/>
              </a:rPr>
              <a:t>48MPa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Safety Factor (shear) = </a:t>
            </a:r>
            <a:r>
              <a:rPr lang="en-US" sz="1600" b="1">
                <a:solidFill>
                  <a:srgbClr val="E0D6DE"/>
                </a:solidFill>
                <a:ea typeface="+mn-lt"/>
                <a:cs typeface="+mn-lt"/>
              </a:rPr>
              <a:t>4.1</a:t>
            </a:r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1E3A0080-4E5D-9DC1-A397-9DFEC5C2CCBE}"/>
              </a:ext>
            </a:extLst>
          </p:cNvPr>
          <p:cNvSpPr/>
          <p:nvPr/>
        </p:nvSpPr>
        <p:spPr>
          <a:xfrm>
            <a:off x="661491" y="4022457"/>
            <a:ext cx="8665336" cy="2192686"/>
          </a:xfrm>
          <a:prstGeom prst="roundRect">
            <a:avLst>
              <a:gd name="adj" fmla="val 1625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9B1AAF9C-A65C-602A-7074-7B6A9E53318D}"/>
              </a:ext>
            </a:extLst>
          </p:cNvPr>
          <p:cNvSpPr/>
          <p:nvPr/>
        </p:nvSpPr>
        <p:spPr>
          <a:xfrm>
            <a:off x="865018" y="1569867"/>
            <a:ext cx="6586353" cy="240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>
                <a:solidFill>
                  <a:srgbClr val="E0D6DE"/>
                </a:solidFill>
                <a:latin typeface="Fira Mono Medium"/>
                <a:ea typeface="Fira Mono Medium"/>
              </a:rPr>
              <a:t>Main Shaft Design – 20 mm Diameter</a:t>
            </a:r>
            <a:endParaRPr lang="en-US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569A730E-B486-F8AF-4C50-6CB4A1072C2C}"/>
              </a:ext>
            </a:extLst>
          </p:cNvPr>
          <p:cNvSpPr/>
          <p:nvPr/>
        </p:nvSpPr>
        <p:spPr>
          <a:xfrm>
            <a:off x="875904" y="4291295"/>
            <a:ext cx="6586353" cy="240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>
                <a:solidFill>
                  <a:srgbClr val="E0D6DE"/>
                </a:solidFill>
                <a:latin typeface="Fira Mono Medium"/>
                <a:ea typeface="Fira Mono Medium"/>
              </a:rPr>
              <a:t>Locking Pin Design – 8 mm Diameter</a:t>
            </a:r>
            <a:endParaRPr lang="en-US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3942913C-0AD8-23BA-A0A3-2A6F7BF4F9D1}"/>
              </a:ext>
            </a:extLst>
          </p:cNvPr>
          <p:cNvSpPr/>
          <p:nvPr/>
        </p:nvSpPr>
        <p:spPr>
          <a:xfrm>
            <a:off x="5937762" y="2022092"/>
            <a:ext cx="4464816" cy="161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Bearing Stress: </a:t>
            </a:r>
            <a:r>
              <a:rPr lang="en-US" sz="1600" b="1">
                <a:solidFill>
                  <a:srgbClr val="E0D6DE"/>
                </a:solidFill>
                <a:ea typeface="+mn-lt"/>
                <a:cs typeface="+mn-lt"/>
              </a:rPr>
              <a:t>0.6 MPa</a:t>
            </a: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E0D6DE"/>
                </a:solidFill>
              </a:rPr>
              <a:t>Safety Factor (bearing):  </a:t>
            </a:r>
            <a:r>
              <a:rPr lang="en-US" sz="1600" b="1">
                <a:solidFill>
                  <a:srgbClr val="E0D6DE"/>
                </a:solidFill>
              </a:rPr>
              <a:t>&gt; 1000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E0D6DE"/>
              </a:solidFill>
              <a:ea typeface="+mn-lt"/>
              <a:cs typeface="+mn-lt"/>
            </a:endParaRPr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813380EC-92EC-5141-4027-00FA5370E0BB}"/>
              </a:ext>
            </a:extLst>
          </p:cNvPr>
          <p:cNvSpPr/>
          <p:nvPr/>
        </p:nvSpPr>
        <p:spPr>
          <a:xfrm>
            <a:off x="875903" y="4787063"/>
            <a:ext cx="5052644" cy="161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Worst-case torsional load: </a:t>
            </a:r>
            <a:r>
              <a:rPr lang="en-US" sz="1600" b="1">
                <a:solidFill>
                  <a:srgbClr val="E0D6DE"/>
                </a:solidFill>
                <a:ea typeface="+mn-lt"/>
                <a:cs typeface="+mn-lt"/>
              </a:rPr>
              <a:t>3.8 </a:t>
            </a:r>
            <a:r>
              <a:rPr lang="en-US" sz="1600" b="1" err="1">
                <a:solidFill>
                  <a:srgbClr val="E0D6DE"/>
                </a:solidFill>
                <a:ea typeface="+mn-lt"/>
                <a:cs typeface="+mn-lt"/>
              </a:rPr>
              <a:t>kN</a:t>
            </a:r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 shear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Resulting shear stress: </a:t>
            </a:r>
            <a:r>
              <a:rPr lang="en-US" sz="1600" b="1">
                <a:solidFill>
                  <a:srgbClr val="E0D6DE"/>
                </a:solidFill>
                <a:ea typeface="+mn-lt"/>
                <a:cs typeface="+mn-lt"/>
              </a:rPr>
              <a:t>75</a:t>
            </a:r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 MPa</a:t>
            </a:r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 Safety Factor (shear) = </a:t>
            </a:r>
            <a:r>
              <a:rPr lang="en-US" sz="1600" b="1">
                <a:solidFill>
                  <a:srgbClr val="E0D6DE"/>
                </a:solidFill>
                <a:ea typeface="+mn-lt"/>
                <a:cs typeface="+mn-lt"/>
              </a:rPr>
              <a:t>3.3</a:t>
            </a:r>
            <a:endParaRPr lang="en-US" sz="1600">
              <a:solidFill>
                <a:srgbClr val="E0D6DE"/>
              </a:solidFill>
            </a:endParaRP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0FDF7675-47F7-6B8A-F8BF-7978E28B6332}"/>
              </a:ext>
            </a:extLst>
          </p:cNvPr>
          <p:cNvSpPr/>
          <p:nvPr/>
        </p:nvSpPr>
        <p:spPr>
          <a:xfrm>
            <a:off x="6101047" y="4787063"/>
            <a:ext cx="4464816" cy="161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Bearing stress : </a:t>
            </a:r>
            <a:r>
              <a:rPr lang="en-US" sz="1600" b="1">
                <a:solidFill>
                  <a:srgbClr val="E0D6DE"/>
                </a:solidFill>
                <a:ea typeface="+mn-lt"/>
                <a:cs typeface="+mn-lt"/>
              </a:rPr>
              <a:t>13 MPa</a:t>
            </a:r>
            <a:endParaRPr lang="en-US" sz="1600" b="1"/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 Safety Factor (bearing) = </a:t>
            </a:r>
            <a:r>
              <a:rPr lang="en-US" sz="1600" b="1">
                <a:solidFill>
                  <a:srgbClr val="E0D6DE"/>
                </a:solidFill>
                <a:ea typeface="+mn-lt"/>
                <a:cs typeface="+mn-lt"/>
              </a:rPr>
              <a:t>30</a:t>
            </a:r>
            <a:endParaRPr lang="en-US" sz="1600" b="1"/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E0D6DE"/>
              </a:solidFill>
              <a:ea typeface="+mn-lt"/>
              <a:cs typeface="+mn-lt"/>
            </a:endParaRP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E4187228-D8BB-BFE7-1A2E-A3ACB3C735FC}"/>
              </a:ext>
            </a:extLst>
          </p:cNvPr>
          <p:cNvSpPr/>
          <p:nvPr/>
        </p:nvSpPr>
        <p:spPr>
          <a:xfrm>
            <a:off x="875903" y="2871177"/>
            <a:ext cx="8285701" cy="678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 Load transfer through the hinge is structurally secure, and the shaft is not a critical or high risk component.</a:t>
            </a:r>
            <a:endParaRPr lang="en-US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5B0D8CA5-DE99-2D43-3B46-8C6AF6067E2F}"/>
              </a:ext>
            </a:extLst>
          </p:cNvPr>
          <p:cNvSpPr/>
          <p:nvPr/>
        </p:nvSpPr>
        <p:spPr>
          <a:xfrm>
            <a:off x="875904" y="5745004"/>
            <a:ext cx="7893816" cy="286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>
                <a:solidFill>
                  <a:srgbClr val="E0D6DE"/>
                </a:solidFill>
                <a:ea typeface="+mn-lt"/>
                <a:cs typeface="+mn-lt"/>
              </a:rPr>
              <a:t>Pin has significant margin, even though it normally carries zero structural load.</a:t>
            </a:r>
          </a:p>
        </p:txBody>
      </p:sp>
    </p:spTree>
    <p:extLst>
      <p:ext uri="{BB962C8B-B14F-4D97-AF65-F5344CB8AC3E}">
        <p14:creationId xmlns:p14="http://schemas.microsoft.com/office/powerpoint/2010/main" val="412702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61492" y="1557633"/>
            <a:ext cx="5434508" cy="1166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endParaRPr lang="en-US" sz="2800">
              <a:latin typeface="Fira Mono Medium"/>
              <a:ea typeface="Fira Mono Medium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1492" y="1573522"/>
            <a:ext cx="7269586" cy="5057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115" indent="-285115">
              <a:lnSpc>
                <a:spcPts val="2375"/>
              </a:lnSpc>
              <a:buSzPct val="100000"/>
              <a:buFont typeface="Arial"/>
              <a:buChar char="•"/>
            </a:pPr>
            <a:r>
              <a:rPr lang="en-US" sz="2000">
                <a:solidFill>
                  <a:srgbClr val="E0D6DE"/>
                </a:solidFill>
                <a:latin typeface="Fira Sans"/>
              </a:rPr>
              <a:t>32 mm diameter, 10 mm pitch</a:t>
            </a:r>
            <a:endParaRPr lang="en-US" sz="2000">
              <a:solidFill>
                <a:srgbClr val="000000"/>
              </a:solidFill>
              <a:latin typeface="Fira Sans"/>
            </a:endParaRPr>
          </a:p>
          <a:p>
            <a:pPr marL="285115" indent="-285115">
              <a:lnSpc>
                <a:spcPts val="2375"/>
              </a:lnSpc>
              <a:buFont typeface="Arial"/>
              <a:buChar char="•"/>
            </a:pPr>
            <a:r>
              <a:rPr lang="en-US" sz="2000" err="1">
                <a:solidFill>
                  <a:srgbClr val="E0D6DE"/>
                </a:solidFill>
                <a:latin typeface="Fira Sans"/>
              </a:rPr>
              <a:t>Keronite</a:t>
            </a:r>
            <a:r>
              <a:rPr lang="en-US" sz="2000">
                <a:solidFill>
                  <a:srgbClr val="E0D6DE"/>
                </a:solidFill>
                <a:latin typeface="Fira Sans"/>
              </a:rPr>
              <a:t> coating friction ensure self-locking</a:t>
            </a:r>
            <a:endParaRPr lang="en-US" sz="2000">
              <a:solidFill>
                <a:srgbClr val="000000"/>
              </a:solidFill>
              <a:latin typeface="Fira Sans"/>
            </a:endParaRPr>
          </a:p>
          <a:p>
            <a:pPr marL="285115" indent="-285115">
              <a:lnSpc>
                <a:spcPts val="2375"/>
              </a:lnSpc>
              <a:buFont typeface="Arial"/>
              <a:buChar char="•"/>
            </a:pPr>
            <a:r>
              <a:rPr lang="en-US" sz="2000">
                <a:solidFill>
                  <a:srgbClr val="E0D6DE"/>
                </a:solidFill>
                <a:latin typeface="Fira Sans"/>
              </a:rPr>
              <a:t>32 mm nut prevents thread binding</a:t>
            </a:r>
            <a:endParaRPr lang="en-US" sz="2000"/>
          </a:p>
          <a:p>
            <a:pPr>
              <a:lnSpc>
                <a:spcPts val="2375"/>
              </a:lnSpc>
            </a:pPr>
            <a:endParaRPr lang="en-US" sz="2000">
              <a:solidFill>
                <a:srgbClr val="E0D6DE"/>
              </a:solidFill>
              <a:latin typeface="Fira Sans"/>
              <a:ea typeface="Fira Sans" pitchFamily="34" charset="-122"/>
              <a:cs typeface="Fira Sans" pitchFamily="34" charset="-120"/>
            </a:endParaRPr>
          </a:p>
          <a:p>
            <a:pPr>
              <a:lnSpc>
                <a:spcPts val="2375"/>
              </a:lnSpc>
              <a:buSzPct val="100000"/>
            </a:pPr>
            <a:r>
              <a:rPr lang="en-US" sz="200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Loads experienced:</a:t>
            </a:r>
          </a:p>
          <a:p>
            <a:pPr marL="342900" indent="-342900">
              <a:lnSpc>
                <a:spcPts val="2375"/>
              </a:lnSpc>
              <a:buFont typeface="Arial"/>
              <a:buChar char="•"/>
            </a:pPr>
            <a:r>
              <a:rPr lang="en-US" sz="200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Force (w/ SF) - 163.5N</a:t>
            </a:r>
          </a:p>
          <a:p>
            <a:pPr marL="342900" indent="-342900">
              <a:lnSpc>
                <a:spcPts val="2375"/>
              </a:lnSpc>
              <a:buFont typeface="Arial"/>
              <a:buChar char="•"/>
            </a:pPr>
            <a:r>
              <a:rPr lang="en-US" sz="200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Von Mises Stress – 2.4 MPa (SF = 164.6)</a:t>
            </a:r>
          </a:p>
          <a:p>
            <a:pPr marL="342900" indent="-342900">
              <a:lnSpc>
                <a:spcPts val="2375"/>
              </a:lnSpc>
              <a:buFont typeface="Arial"/>
              <a:buChar char="•"/>
            </a:pPr>
            <a:r>
              <a:rPr lang="en-US" sz="200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Critical Buckling Load – 22 </a:t>
            </a:r>
            <a:r>
              <a:rPr lang="en-US" sz="2000" err="1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kN</a:t>
            </a:r>
            <a:r>
              <a:rPr lang="en-US" sz="200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 (SF = 134.4)</a:t>
            </a:r>
            <a:endParaRPr lang="en-US">
              <a:solidFill>
                <a:srgbClr val="000000"/>
              </a:solidFill>
              <a:latin typeface="Aptos" panose="020B0004020202020204"/>
              <a:ea typeface="Fira Sans" pitchFamily="34" charset="-122"/>
              <a:cs typeface="Fira Sans" pitchFamily="34" charset="-120"/>
            </a:endParaRPr>
          </a:p>
          <a:p>
            <a:pPr marL="342900" indent="-342900">
              <a:lnSpc>
                <a:spcPts val="2375"/>
              </a:lnSpc>
              <a:buFont typeface="Arial"/>
              <a:buChar char="•"/>
            </a:pPr>
            <a:r>
              <a:rPr lang="en-US" sz="200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Bending Stress – 281 </a:t>
            </a:r>
            <a:r>
              <a:rPr lang="en-US" sz="2000" err="1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Mpa</a:t>
            </a:r>
            <a:r>
              <a:rPr lang="en-US" sz="200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 (SF = 1.4)  **Limiting Factor</a:t>
            </a:r>
            <a:endParaRPr lang="en-US">
              <a:solidFill>
                <a:srgbClr val="000000"/>
              </a:solidFill>
              <a:latin typeface="Aptos"/>
              <a:ea typeface="Fira Sans" pitchFamily="34" charset="-122"/>
              <a:cs typeface="Fira Sans" pitchFamily="34" charset="-120"/>
            </a:endParaRPr>
          </a:p>
          <a:p>
            <a:pPr>
              <a:lnSpc>
                <a:spcPts val="2375"/>
              </a:lnSpc>
            </a:pPr>
            <a:br>
              <a:rPr lang="en-US" sz="2000">
                <a:latin typeface="Fira Sans"/>
                <a:ea typeface="Fira Sans" pitchFamily="34" charset="-122"/>
                <a:cs typeface="Fira Sans" pitchFamily="34" charset="-120"/>
              </a:rPr>
            </a:br>
            <a:r>
              <a:rPr lang="en-US" sz="200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Assumptions:</a:t>
            </a:r>
          </a:p>
          <a:p>
            <a:pPr marL="285115" indent="-285115">
              <a:lnSpc>
                <a:spcPts val="2375"/>
              </a:lnSpc>
              <a:buFont typeface="Arial"/>
              <a:buChar char="•"/>
            </a:pPr>
            <a:r>
              <a:rPr lang="en-US" sz="2000">
                <a:solidFill>
                  <a:srgbClr val="E0D6DE"/>
                </a:solidFill>
                <a:latin typeface="Fira Sans"/>
              </a:rPr>
              <a:t>Worst case CG – 20% off center </a:t>
            </a:r>
            <a:endParaRPr lang="en-US" sz="2000">
              <a:solidFill>
                <a:srgbClr val="000000"/>
              </a:solidFill>
              <a:latin typeface="Aptos" panose="020B0004020202020204"/>
            </a:endParaRPr>
          </a:p>
          <a:p>
            <a:pPr marL="285115" indent="-285115">
              <a:lnSpc>
                <a:spcPts val="2375"/>
              </a:lnSpc>
              <a:buFont typeface="Arial"/>
              <a:buChar char="•"/>
            </a:pPr>
            <a:r>
              <a:rPr lang="en-US" sz="2000">
                <a:solidFill>
                  <a:srgbClr val="E0D6DE"/>
                </a:solidFill>
                <a:latin typeface="Fira Sans"/>
              </a:rPr>
              <a:t>Worst case rod length - 700mm</a:t>
            </a:r>
          </a:p>
          <a:p>
            <a:pPr marL="285115" indent="-285115">
              <a:lnSpc>
                <a:spcPts val="2375"/>
              </a:lnSpc>
              <a:buFont typeface="Arial"/>
              <a:buChar char="•"/>
            </a:pPr>
            <a:r>
              <a:rPr lang="en-US" sz="2000">
                <a:solidFill>
                  <a:srgbClr val="E0D6DE"/>
                </a:solidFill>
                <a:latin typeface="Fira Sans"/>
              </a:rPr>
              <a:t>Bending treats screw as solid rod with root diameter</a:t>
            </a:r>
          </a:p>
          <a:p>
            <a:pPr marL="285115" indent="-285115">
              <a:lnSpc>
                <a:spcPts val="2375"/>
              </a:lnSpc>
              <a:buFont typeface="Arial"/>
              <a:buChar char="•"/>
            </a:pPr>
            <a:endParaRPr lang="en-US" sz="2000">
              <a:solidFill>
                <a:srgbClr val="E0D6DE"/>
              </a:solidFill>
              <a:latin typeface="Fira Sans"/>
            </a:endParaRPr>
          </a:p>
          <a:p>
            <a:pPr marL="285115" indent="-285115">
              <a:lnSpc>
                <a:spcPts val="2375"/>
              </a:lnSpc>
              <a:buFont typeface="Arial"/>
              <a:buChar char="•"/>
            </a:pPr>
            <a:endParaRPr lang="en-US" sz="2000">
              <a:solidFill>
                <a:srgbClr val="E0D6DE"/>
              </a:solidFill>
              <a:latin typeface="Fira Sans"/>
            </a:endParaRPr>
          </a:p>
          <a:p>
            <a:pPr marL="285115" indent="-285115">
              <a:lnSpc>
                <a:spcPts val="2375"/>
              </a:lnSpc>
              <a:buFont typeface="Arial"/>
              <a:buChar char="•"/>
            </a:pPr>
            <a:endParaRPr lang="en-US" sz="2000">
              <a:solidFill>
                <a:srgbClr val="E0D6DE"/>
              </a:solidFill>
              <a:latin typeface="Fira Sans"/>
            </a:endParaRPr>
          </a:p>
          <a:p>
            <a:pPr>
              <a:lnSpc>
                <a:spcPts val="2375"/>
              </a:lnSpc>
            </a:pPr>
            <a:endParaRPr lang="en-US" sz="2000">
              <a:latin typeface="Fira Sans"/>
            </a:endParaRPr>
          </a:p>
          <a:p>
            <a:pPr>
              <a:lnSpc>
                <a:spcPts val="2375"/>
              </a:lnSpc>
            </a:pPr>
            <a:endParaRPr lang="en-US" sz="2000">
              <a:latin typeface="Fira Sans"/>
            </a:endParaRPr>
          </a:p>
          <a:p>
            <a:pPr marL="285115" indent="-285115">
              <a:lnSpc>
                <a:spcPts val="2375"/>
              </a:lnSpc>
              <a:buSzPct val="100000"/>
              <a:buFont typeface="Arial"/>
              <a:buChar char="•"/>
            </a:pPr>
            <a:endParaRPr lang="en-US" sz="2000">
              <a:latin typeface="Fira Sans"/>
            </a:endParaRPr>
          </a:p>
          <a:p>
            <a:pPr marL="285115" indent="-285115">
              <a:lnSpc>
                <a:spcPts val="2375"/>
              </a:lnSpc>
              <a:buSzPct val="100000"/>
              <a:buFont typeface="Arial"/>
              <a:buChar char="•"/>
            </a:pPr>
            <a:endParaRPr lang="en-US" sz="2000">
              <a:latin typeface="Fira Sans"/>
            </a:endParaRPr>
          </a:p>
        </p:txBody>
      </p:sp>
      <p:pic>
        <p:nvPicPr>
          <p:cNvPr id="9" name="Picture 8" descr="A close up of a metal object&#10;&#10;AI-generated content may be incorrect.">
            <a:extLst>
              <a:ext uri="{FF2B5EF4-FFF2-40B4-BE49-F238E27FC236}">
                <a16:creationId xmlns:a16="http://schemas.microsoft.com/office/drawing/2014/main" id="{4C4D0C9C-5746-772B-8AD6-C4BEDE34E2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2"/>
          <a:stretch>
            <a:fillRect/>
          </a:stretch>
        </p:blipFill>
        <p:spPr>
          <a:xfrm>
            <a:off x="8930364" y="915737"/>
            <a:ext cx="2153026" cy="5065295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A6819AD5-E527-8E8D-6FC8-85C373B3791F}"/>
              </a:ext>
            </a:extLst>
          </p:cNvPr>
          <p:cNvSpPr/>
          <p:nvPr/>
        </p:nvSpPr>
        <p:spPr>
          <a:xfrm>
            <a:off x="661441" y="329131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Lead Screw Specifications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1A675-7804-79DD-E7A8-5E7CEA235029}"/>
              </a:ext>
            </a:extLst>
          </p:cNvPr>
          <p:cNvSpPr txBox="1"/>
          <p:nvPr/>
        </p:nvSpPr>
        <p:spPr>
          <a:xfrm>
            <a:off x="661441" y="1094431"/>
            <a:ext cx="3756156" cy="44627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Fira Sans"/>
              </a:rPr>
              <a:t>TR32x10 Trapezoidal Screw</a:t>
            </a:r>
          </a:p>
        </p:txBody>
      </p:sp>
      <p:pic>
        <p:nvPicPr>
          <p:cNvPr id="5" name="Picture 4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DFED8EA5-7819-C252-6695-4903F721A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4BBBB-65A3-508A-DA88-A8AE9441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11329DD-1D51-CB3A-89F4-B474EC0629A1}"/>
              </a:ext>
            </a:extLst>
          </p:cNvPr>
          <p:cNvGrpSpPr/>
          <p:nvPr/>
        </p:nvGrpSpPr>
        <p:grpSpPr>
          <a:xfrm>
            <a:off x="5147090" y="1385063"/>
            <a:ext cx="5883297" cy="2112541"/>
            <a:chOff x="4993084" y="1443235"/>
            <a:chExt cx="5203925" cy="1894584"/>
          </a:xfrm>
        </p:grpSpPr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176D8814-EF03-85C3-4D58-AA23FEC2FFE5}"/>
                </a:ext>
              </a:extLst>
            </p:cNvPr>
            <p:cNvSpPr/>
            <p:nvPr/>
          </p:nvSpPr>
          <p:spPr>
            <a:xfrm>
              <a:off x="4993084" y="1443235"/>
              <a:ext cx="2692103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2400">
                  <a:solidFill>
                    <a:srgbClr val="FBF3FA"/>
                  </a:solidFill>
                  <a:latin typeface="Fira Mono Medium"/>
                  <a:ea typeface="Fira Mono Medium"/>
                  <a:cs typeface="Fira Mono Medium" pitchFamily="34" charset="-120"/>
                </a:rPr>
                <a:t>Key Considerations:</a:t>
              </a:r>
              <a:endParaRPr lang="en-US" sz="2400">
                <a:latin typeface="Fira Mono Medium"/>
                <a:ea typeface="Fira Mono Medium"/>
              </a:endParaRPr>
            </a:p>
          </p:txBody>
        </p:sp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DCA5C042-8937-61F0-A935-187B9F7A8FA6}"/>
                </a:ext>
              </a:extLst>
            </p:cNvPr>
            <p:cNvSpPr/>
            <p:nvPr/>
          </p:nvSpPr>
          <p:spPr>
            <a:xfrm>
              <a:off x="4993085" y="1927522"/>
              <a:ext cx="520392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115" indent="-285115">
                <a:lnSpc>
                  <a:spcPts val="2375"/>
                </a:lnSpc>
                <a:buSzPct val="100000"/>
                <a:buFont typeface="Arial"/>
                <a:buChar char="•"/>
              </a:pPr>
              <a:r>
                <a:rPr lang="en-US">
                  <a:solidFill>
                    <a:srgbClr val="E0D6DE"/>
                  </a:solidFill>
                  <a:latin typeface="Fira Sans"/>
                </a:rPr>
                <a:t>Torque required: 1.5 Nm (raise), 0.8 Nm (lower).</a:t>
              </a:r>
              <a:endParaRPr lang="en-US">
                <a:solidFill>
                  <a:srgbClr val="000000"/>
                </a:solidFill>
                <a:latin typeface="Fira Sans"/>
              </a:endParaRPr>
            </a:p>
            <a:p>
              <a:pPr marL="285115" indent="-285115">
                <a:lnSpc>
                  <a:spcPts val="2375"/>
                </a:lnSpc>
                <a:buSzPct val="100000"/>
                <a:buChar char="•"/>
              </a:pPr>
              <a:endParaRPr lang="en-US" sz="1450">
                <a:solidFill>
                  <a:srgbClr val="E0D6DE"/>
                </a:solidFill>
                <a:latin typeface="Fira Sans"/>
              </a:endParaRPr>
            </a:p>
          </p:txBody>
        </p:sp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E6685333-57F5-9EBB-DCF9-4C27E23FBF8E}"/>
                </a:ext>
              </a:extLst>
            </p:cNvPr>
            <p:cNvSpPr/>
            <p:nvPr/>
          </p:nvSpPr>
          <p:spPr>
            <a:xfrm>
              <a:off x="4993085" y="2296020"/>
              <a:ext cx="520392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115" indent="-285115">
                <a:lnSpc>
                  <a:spcPts val="2375"/>
                </a:lnSpc>
                <a:buSzPct val="100000"/>
                <a:buChar char="•"/>
              </a:pPr>
              <a:r>
                <a:rPr lang="en-US">
                  <a:solidFill>
                    <a:srgbClr val="E0D6DE"/>
                  </a:solidFill>
                  <a:latin typeface="Fira Sans"/>
                </a:rPr>
                <a:t>NASA Pistol Grip Tool can be used for automated deployment</a:t>
              </a:r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4D8DD2CE-2D84-6311-E453-39D5CA269574}"/>
                </a:ext>
              </a:extLst>
            </p:cNvPr>
            <p:cNvSpPr/>
            <p:nvPr/>
          </p:nvSpPr>
          <p:spPr>
            <a:xfrm>
              <a:off x="4993085" y="2664519"/>
              <a:ext cx="520392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115" indent="-285115">
                <a:lnSpc>
                  <a:spcPts val="2375"/>
                </a:lnSpc>
                <a:buSzPct val="100000"/>
                <a:buFont typeface="Arial"/>
                <a:buChar char="•"/>
              </a:pPr>
              <a:r>
                <a:rPr lang="en-US">
                  <a:solidFill>
                    <a:srgbClr val="E0D6DE"/>
                  </a:solidFill>
                  <a:latin typeface="Fira Sans"/>
                </a:rPr>
                <a:t>Max power: 17 Watt</a:t>
              </a:r>
              <a:endParaRPr lang="en-US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B2782A06-2277-D139-07B2-14A711D6CC87}"/>
                </a:ext>
              </a:extLst>
            </p:cNvPr>
            <p:cNvSpPr/>
            <p:nvPr/>
          </p:nvSpPr>
          <p:spPr>
            <a:xfrm>
              <a:off x="4993085" y="3033018"/>
              <a:ext cx="5203924" cy="30480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115" indent="-285115">
                <a:lnSpc>
                  <a:spcPts val="2375"/>
                </a:lnSpc>
                <a:buSzPct val="100000"/>
                <a:buFont typeface="Arial"/>
                <a:buChar char="•"/>
              </a:pPr>
              <a:r>
                <a:rPr lang="en-US">
                  <a:solidFill>
                    <a:srgbClr val="E0D6DE"/>
                  </a:solidFill>
                  <a:latin typeface="Fira Sans"/>
                </a:rPr>
                <a:t>Leg deployment at 18.2 mm/s</a:t>
              </a:r>
            </a:p>
            <a:p>
              <a:pPr marL="285115" indent="-285115">
                <a:lnSpc>
                  <a:spcPts val="2375"/>
                </a:lnSpc>
                <a:buSzPct val="100000"/>
                <a:buFont typeface="Arial"/>
                <a:buChar char="•"/>
              </a:pPr>
              <a:r>
                <a:rPr lang="en-US">
                  <a:solidFill>
                    <a:srgbClr val="E0D6DE"/>
                  </a:solidFill>
                  <a:latin typeface="Fira Sans"/>
                </a:rPr>
                <a:t>4 legs deployed in 66s</a:t>
              </a:r>
              <a:endParaRPr lang="en-US"/>
            </a:p>
          </p:txBody>
        </p:sp>
      </p:grpSp>
      <p:sp>
        <p:nvSpPr>
          <p:cNvPr id="9" name="Shape 6">
            <a:extLst>
              <a:ext uri="{FF2B5EF4-FFF2-40B4-BE49-F238E27FC236}">
                <a16:creationId xmlns:a16="http://schemas.microsoft.com/office/drawing/2014/main" id="{32693B0A-8C09-1E6A-52E1-2BD97E51DE68}"/>
              </a:ext>
            </a:extLst>
          </p:cNvPr>
          <p:cNvSpPr/>
          <p:nvPr/>
        </p:nvSpPr>
        <p:spPr>
          <a:xfrm>
            <a:off x="523779" y="4732540"/>
            <a:ext cx="5191370" cy="476885"/>
          </a:xfrm>
          <a:prstGeom prst="roundRect">
            <a:avLst>
              <a:gd name="adj" fmla="val 3530"/>
            </a:avLst>
          </a:prstGeom>
          <a:solidFill>
            <a:srgbClr val="4D003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A9B08241-ED51-CAF4-7631-21AF6DF64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2" y="4876476"/>
            <a:ext cx="236240" cy="189012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7AF7FEEA-79E2-D4DD-D1C0-5646C6A482EE}"/>
              </a:ext>
            </a:extLst>
          </p:cNvPr>
          <p:cNvSpPr/>
          <p:nvPr/>
        </p:nvSpPr>
        <p:spPr>
          <a:xfrm>
            <a:off x="1101320" y="4867071"/>
            <a:ext cx="3504108" cy="35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>
                <a:solidFill>
                  <a:srgbClr val="FFFFFF"/>
                </a:solidFill>
                <a:latin typeface="Fira Sans"/>
                <a:ea typeface="Fira Sans" pitchFamily="34" charset="-122"/>
                <a:cs typeface="Fira Sans" pitchFamily="34" charset="-120"/>
              </a:rPr>
              <a:t>Alternative: Manual crank tool can be </a:t>
            </a:r>
            <a:r>
              <a:rPr lang="en-US">
                <a:solidFill>
                  <a:srgbClr val="FFFFFF"/>
                </a:solidFill>
                <a:latin typeface="Fira Sans"/>
              </a:rPr>
              <a:t>used.</a:t>
            </a:r>
            <a:endParaRPr lang="en-US">
              <a:solidFill>
                <a:srgbClr val="000000"/>
              </a:solidFill>
              <a:latin typeface="Aptos" panose="020B0004020202020204"/>
            </a:endParaRPr>
          </a:p>
        </p:txBody>
      </p:sp>
      <p:pic>
        <p:nvPicPr>
          <p:cNvPr id="1028" name="Picture 4" descr="Pistol Grip Tool - NASA Science">
            <a:extLst>
              <a:ext uri="{FF2B5EF4-FFF2-40B4-BE49-F238E27FC236}">
                <a16:creationId xmlns:a16="http://schemas.microsoft.com/office/drawing/2014/main" id="{33F02A7D-A050-6059-8D68-2558F593A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3" y="1468630"/>
            <a:ext cx="5089117" cy="28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grey wrench with a nut&#10;&#10;AI-generated content may be incorrect.">
            <a:extLst>
              <a:ext uri="{FF2B5EF4-FFF2-40B4-BE49-F238E27FC236}">
                <a16:creationId xmlns:a16="http://schemas.microsoft.com/office/drawing/2014/main" id="{B4552FF1-B809-38E4-CB49-4D3D1851A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72" y="3552514"/>
            <a:ext cx="2563515" cy="34902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AE7FCA-B1DE-D3DE-6110-2AC0E79119EC}"/>
              </a:ext>
            </a:extLst>
          </p:cNvPr>
          <p:cNvGrpSpPr/>
          <p:nvPr/>
        </p:nvGrpSpPr>
        <p:grpSpPr>
          <a:xfrm>
            <a:off x="520004" y="4972810"/>
            <a:ext cx="6112814" cy="1674130"/>
            <a:chOff x="4993084" y="1443235"/>
            <a:chExt cx="5203925" cy="1523703"/>
          </a:xfrm>
        </p:grpSpPr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E1E3CD96-061E-9073-7E04-89003131AE85}"/>
                </a:ext>
              </a:extLst>
            </p:cNvPr>
            <p:cNvSpPr/>
            <p:nvPr/>
          </p:nvSpPr>
          <p:spPr>
            <a:xfrm>
              <a:off x="4993084" y="1443235"/>
              <a:ext cx="2692103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endParaRPr lang="en-US" sz="2400">
                <a:solidFill>
                  <a:srgbClr val="FBF3FA"/>
                </a:solidFill>
                <a:latin typeface="Fira Mono Medium"/>
                <a:ea typeface="Fira Mono Medium"/>
              </a:endParaRPr>
            </a:p>
          </p:txBody>
        </p:sp>
        <p:sp>
          <p:nvSpPr>
            <p:cNvPr id="14" name="Text 2">
              <a:extLst>
                <a:ext uri="{FF2B5EF4-FFF2-40B4-BE49-F238E27FC236}">
                  <a16:creationId xmlns:a16="http://schemas.microsoft.com/office/drawing/2014/main" id="{59D017C4-0A62-9A63-E440-BEFAEED4A7A7}"/>
                </a:ext>
              </a:extLst>
            </p:cNvPr>
            <p:cNvSpPr/>
            <p:nvPr/>
          </p:nvSpPr>
          <p:spPr>
            <a:xfrm>
              <a:off x="4993085" y="1927522"/>
              <a:ext cx="520392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375"/>
                </a:lnSpc>
                <a:buSzPct val="100000"/>
              </a:pPr>
              <a:endParaRPr lang="en-US">
                <a:solidFill>
                  <a:srgbClr val="E0D6DE"/>
                </a:solidFill>
                <a:latin typeface="Fira Sans"/>
              </a:endParaRPr>
            </a:p>
            <a:p>
              <a:pPr marL="285115" indent="-285115">
                <a:lnSpc>
                  <a:spcPts val="2375"/>
                </a:lnSpc>
                <a:buSzPct val="100000"/>
                <a:buChar char="•"/>
              </a:pPr>
              <a:endParaRPr lang="en-US" sz="1450">
                <a:solidFill>
                  <a:srgbClr val="E0D6DE"/>
                </a:solidFill>
                <a:latin typeface="Fira Sans"/>
              </a:endParaRPr>
            </a:p>
          </p:txBody>
        </p:sp>
        <p:sp>
          <p:nvSpPr>
            <p:cNvPr id="15" name="Text 3">
              <a:extLst>
                <a:ext uri="{FF2B5EF4-FFF2-40B4-BE49-F238E27FC236}">
                  <a16:creationId xmlns:a16="http://schemas.microsoft.com/office/drawing/2014/main" id="{25F31E11-E275-C883-FF61-37632D49C6F7}"/>
                </a:ext>
              </a:extLst>
            </p:cNvPr>
            <p:cNvSpPr/>
            <p:nvPr/>
          </p:nvSpPr>
          <p:spPr>
            <a:xfrm>
              <a:off x="4993085" y="1903019"/>
              <a:ext cx="520392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115" indent="-285115">
                <a:lnSpc>
                  <a:spcPts val="2375"/>
                </a:lnSpc>
                <a:buSzPct val="100000"/>
                <a:buFont typeface="Arial"/>
                <a:buChar char="•"/>
              </a:pPr>
              <a:r>
                <a:rPr lang="en-US">
                  <a:solidFill>
                    <a:srgbClr val="E0D6DE"/>
                  </a:solidFill>
                  <a:latin typeface="Fira Sans"/>
                </a:rPr>
                <a:t>Oversized handle for space suit use.</a:t>
              </a:r>
              <a:endParaRPr lang="en-US">
                <a:solidFill>
                  <a:srgbClr val="000000"/>
                </a:solidFill>
                <a:latin typeface="Fira Sans"/>
              </a:endParaRPr>
            </a:p>
            <a:p>
              <a:pPr marL="285115" indent="-285115">
                <a:lnSpc>
                  <a:spcPts val="2375"/>
                </a:lnSpc>
                <a:buSzPct val="100000"/>
                <a:buFontTx/>
                <a:buChar char="•"/>
              </a:pPr>
              <a:endParaRPr lang="en-US" sz="2400">
                <a:solidFill>
                  <a:srgbClr val="E0D6DE"/>
                </a:solidFill>
                <a:latin typeface="Fira Sans"/>
              </a:endParaRPr>
            </a:p>
          </p:txBody>
        </p:sp>
        <p:sp>
          <p:nvSpPr>
            <p:cNvPr id="16" name="Text 4">
              <a:extLst>
                <a:ext uri="{FF2B5EF4-FFF2-40B4-BE49-F238E27FC236}">
                  <a16:creationId xmlns:a16="http://schemas.microsoft.com/office/drawing/2014/main" id="{A8A01C20-2107-5859-616D-8A21880FB244}"/>
                </a:ext>
              </a:extLst>
            </p:cNvPr>
            <p:cNvSpPr/>
            <p:nvPr/>
          </p:nvSpPr>
          <p:spPr>
            <a:xfrm>
              <a:off x="4993085" y="2664519"/>
              <a:ext cx="520392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115" indent="-285115">
                <a:lnSpc>
                  <a:spcPts val="2375"/>
                </a:lnSpc>
                <a:buSzPct val="100000"/>
                <a:buFont typeface="Arial"/>
                <a:buChar char="•"/>
              </a:pPr>
              <a:endParaRPr lang="en-US">
                <a:solidFill>
                  <a:srgbClr val="E0D6DE"/>
                </a:solidFill>
                <a:latin typeface="Fira Sans"/>
              </a:endParaRPr>
            </a:p>
          </p:txBody>
        </p:sp>
      </p:grpSp>
      <p:sp>
        <p:nvSpPr>
          <p:cNvPr id="20" name="Text 4">
            <a:extLst>
              <a:ext uri="{FF2B5EF4-FFF2-40B4-BE49-F238E27FC236}">
                <a16:creationId xmlns:a16="http://schemas.microsoft.com/office/drawing/2014/main" id="{E069AC50-2774-E01B-6A71-F065784B910E}"/>
              </a:ext>
            </a:extLst>
          </p:cNvPr>
          <p:cNvSpPr/>
          <p:nvPr/>
        </p:nvSpPr>
        <p:spPr>
          <a:xfrm>
            <a:off x="5134239" y="3549162"/>
            <a:ext cx="5883297" cy="337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115" indent="-285115">
              <a:lnSpc>
                <a:spcPts val="2375"/>
              </a:lnSpc>
              <a:buSzPct val="100000"/>
              <a:buFont typeface="Arial"/>
              <a:buChar char="•"/>
            </a:pPr>
            <a:endParaRPr lang="en-US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B400E813-4B69-B194-4BA6-AF1C1FD32C4B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Power Requirements</a:t>
            </a: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</p:txBody>
      </p:sp>
      <p:pic>
        <p:nvPicPr>
          <p:cNvPr id="17" name="Picture 16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D44E8ABB-2A3F-9407-DEE2-0227D3528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7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233492" y="541891"/>
            <a:ext cx="695850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Bearing &amp; Dust Protection</a:t>
            </a:r>
            <a:endParaRPr lang="en-US" sz="3708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 l="1905" t="-25" r="-952" b="25"/>
          <a:stretch>
            <a:fillRect/>
          </a:stretch>
        </p:blipFill>
        <p:spPr>
          <a:xfrm>
            <a:off x="5215349" y="5417513"/>
            <a:ext cx="936058" cy="11340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40348" y="4400310"/>
            <a:ext cx="439231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Customized Insert Bearing</a:t>
            </a:r>
            <a:endParaRPr lang="en-US" sz="1833"/>
          </a:p>
        </p:txBody>
      </p:sp>
      <p:sp>
        <p:nvSpPr>
          <p:cNvPr id="7" name="Text 3"/>
          <p:cNvSpPr/>
          <p:nvPr/>
        </p:nvSpPr>
        <p:spPr>
          <a:xfrm>
            <a:off x="6340348" y="4827135"/>
            <a:ext cx="516294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Press-fitted between lead screw and dust cover</a:t>
            </a:r>
            <a:endParaRPr lang="en-US" sz="1458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278" y="3122583"/>
            <a:ext cx="945058" cy="11340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340348" y="3166452"/>
            <a:ext cx="269210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Decoupling Function</a:t>
            </a:r>
            <a:endParaRPr lang="en-US" sz="1833"/>
          </a:p>
        </p:txBody>
      </p:sp>
      <p:sp>
        <p:nvSpPr>
          <p:cNvPr id="10" name="Text 5"/>
          <p:cNvSpPr/>
          <p:nvPr/>
        </p:nvSpPr>
        <p:spPr>
          <a:xfrm>
            <a:off x="6340348" y="3693064"/>
            <a:ext cx="516294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Allows screw rotation while holding cover stationary</a:t>
            </a:r>
            <a:endParaRPr lang="en-US" sz="1458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50" y="4283868"/>
            <a:ext cx="945058" cy="1134070"/>
          </a:xfrm>
          <a:prstGeom prst="rect">
            <a:avLst/>
          </a:prstGeom>
        </p:spPr>
      </p:pic>
      <p:pic>
        <p:nvPicPr>
          <p:cNvPr id="16" name="Picture 15" descr="A close-up of a metal tube&#10;&#10;AI-generated content may be incorrect.">
            <a:extLst>
              <a:ext uri="{FF2B5EF4-FFF2-40B4-BE49-F238E27FC236}">
                <a16:creationId xmlns:a16="http://schemas.microsoft.com/office/drawing/2014/main" id="{4AFC2567-161E-4B1F-8E84-11136E6CE1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6" y="540715"/>
            <a:ext cx="3877700" cy="2944515"/>
          </a:xfrm>
          <a:prstGeom prst="rect">
            <a:avLst/>
          </a:prstGeom>
        </p:spPr>
      </p:pic>
      <p:pic>
        <p:nvPicPr>
          <p:cNvPr id="18" name="Picture 17" descr="A drawing of a metal object&#10;&#10;AI-generated content may be incorrect.">
            <a:extLst>
              <a:ext uri="{FF2B5EF4-FFF2-40B4-BE49-F238E27FC236}">
                <a16:creationId xmlns:a16="http://schemas.microsoft.com/office/drawing/2014/main" id="{F27080F7-CA2E-5846-C3D0-E67D13C98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" t="-1716" r="-1033" b="1476"/>
          <a:stretch>
            <a:fillRect/>
          </a:stretch>
        </p:blipFill>
        <p:spPr>
          <a:xfrm>
            <a:off x="-79373" y="2843637"/>
            <a:ext cx="5064193" cy="3620029"/>
          </a:xfrm>
          <a:prstGeom prst="rect">
            <a:avLst/>
          </a:prstGeom>
        </p:spPr>
      </p:pic>
      <p:pic>
        <p:nvPicPr>
          <p:cNvPr id="3" name="Picture 2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00870F8D-F6DD-3769-4F13-A10706C7C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63509706-18B2-2F26-7C39-361185E6C7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6278" y="1997585"/>
            <a:ext cx="945058" cy="1134070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2107A8BE-9C61-9C5E-B597-EA1B387EC272}"/>
              </a:ext>
            </a:extLst>
          </p:cNvPr>
          <p:cNvSpPr/>
          <p:nvPr/>
        </p:nvSpPr>
        <p:spPr>
          <a:xfrm>
            <a:off x="6340348" y="2189506"/>
            <a:ext cx="269210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Regolith Protection</a:t>
            </a:r>
            <a:endParaRPr lang="en-US" sz="1833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18B55E8F-E61D-F1A6-0240-89647F388A73}"/>
              </a:ext>
            </a:extLst>
          </p:cNvPr>
          <p:cNvSpPr/>
          <p:nvPr/>
        </p:nvSpPr>
        <p:spPr>
          <a:xfrm>
            <a:off x="6340348" y="2643545"/>
            <a:ext cx="516294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Prevents abrasive particles from contaminating threads</a:t>
            </a:r>
            <a:endParaRPr lang="en-US" sz="1458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C6AF4B-FE02-3E00-29C6-48BCC7BD0E80}"/>
              </a:ext>
            </a:extLst>
          </p:cNvPr>
          <p:cNvSpPr/>
          <p:nvPr/>
        </p:nvSpPr>
        <p:spPr>
          <a:xfrm>
            <a:off x="5420591" y="4700094"/>
            <a:ext cx="529722" cy="362939"/>
          </a:xfrm>
          <a:prstGeom prst="rect">
            <a:avLst/>
          </a:prstGeom>
          <a:solidFill>
            <a:srgbClr val="2E2E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 0">
            <a:extLst>
              <a:ext uri="{FF2B5EF4-FFF2-40B4-BE49-F238E27FC236}">
                <a16:creationId xmlns:a16="http://schemas.microsoft.com/office/drawing/2014/main" id="{1B154BDA-E32D-AE7E-0F58-E4F92D1742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557906" y="4723357"/>
            <a:ext cx="255092" cy="255092"/>
          </a:xfrm>
          <a:prstGeom prst="rect">
            <a:avLst/>
          </a:prstGeom>
        </p:spPr>
      </p:pic>
      <p:sp>
        <p:nvSpPr>
          <p:cNvPr id="22" name="Text 2">
            <a:extLst>
              <a:ext uri="{FF2B5EF4-FFF2-40B4-BE49-F238E27FC236}">
                <a16:creationId xmlns:a16="http://schemas.microsoft.com/office/drawing/2014/main" id="{7CD1578E-387E-62D8-EB92-08A88D897DEE}"/>
              </a:ext>
            </a:extLst>
          </p:cNvPr>
          <p:cNvSpPr/>
          <p:nvPr/>
        </p:nvSpPr>
        <p:spPr>
          <a:xfrm>
            <a:off x="6340347" y="5516095"/>
            <a:ext cx="439231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>
                <a:solidFill>
                  <a:srgbClr val="E0D6DE"/>
                </a:solidFill>
                <a:latin typeface="Fira Mono Medium"/>
                <a:ea typeface="Fira Mono Medium"/>
              </a:rPr>
              <a:t>Radiation &amp; Wide Temperature Tolerance</a:t>
            </a:r>
            <a:endParaRPr lang="en-US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822A367E-B976-6EA2-605E-9CAD233A4957}"/>
              </a:ext>
            </a:extLst>
          </p:cNvPr>
          <p:cNvSpPr/>
          <p:nvPr/>
        </p:nvSpPr>
        <p:spPr>
          <a:xfrm>
            <a:off x="6340347" y="5815777"/>
            <a:ext cx="516294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Allows screw rotation while holding cover stationary</a:t>
            </a:r>
            <a:endParaRPr lang="en-US" sz="1458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9DB71-4E67-8E27-88D3-5EBC6A2BA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4">
                <a:extLst>
                  <a:ext uri="{FF2B5EF4-FFF2-40B4-BE49-F238E27FC236}">
                    <a16:creationId xmlns:a16="http://schemas.microsoft.com/office/drawing/2014/main" id="{3879D3B9-DFAD-059D-DC57-26FB3B90E749}"/>
                  </a:ext>
                </a:extLst>
              </p:cNvPr>
              <p:cNvSpPr/>
              <p:nvPr/>
            </p:nvSpPr>
            <p:spPr>
              <a:xfrm>
                <a:off x="5118100" y="2251571"/>
                <a:ext cx="7085465" cy="414677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Why Extended Inner Ring?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Provides mounting clearance for the lead screw interface.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>
                  <a:solidFill>
                    <a:schemeClr val="bg2">
                      <a:lumMod val="75000"/>
                    </a:schemeClr>
                  </a:solidFill>
                  <a:latin typeface="Fira Mono Medium" pitchFamily="34" charset="0"/>
                  <a:ea typeface="Fira Mono Medium" pitchFamily="34" charset="-122"/>
                  <a:cs typeface="Fira Mono Medium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Load Case (Low Stress Application):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Axial: &lt; 50 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Radial: Negligible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>
                  <a:solidFill>
                    <a:schemeClr val="bg2">
                      <a:lumMod val="75000"/>
                    </a:schemeClr>
                  </a:solidFill>
                  <a:latin typeface="Fira Mono Medium" pitchFamily="34" charset="0"/>
                  <a:ea typeface="Fira Mono Medium" pitchFamily="34" charset="-122"/>
                  <a:cs typeface="Fira Mono Medium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Speed: 60 RPM (Max Operating) vs. 6,300 RPM (Rated Limit)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>
                  <a:solidFill>
                    <a:schemeClr val="bg2">
                      <a:lumMod val="75000"/>
                    </a:schemeClr>
                  </a:solidFill>
                  <a:latin typeface="Fira Mono Medium" pitchFamily="34" charset="0"/>
                  <a:ea typeface="Fira Mono Medium" pitchFamily="34" charset="-122"/>
                  <a:cs typeface="Fira Mono Medium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Environmental Modifications: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Material: Al 2219-T87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Lubrication: MoS2 Dry Film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Cold Welding Treatment: Keronite Coating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Seals: Teflon FEP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>
                  <a:solidFill>
                    <a:schemeClr val="bg2">
                      <a:lumMod val="75000"/>
                    </a:schemeClr>
                  </a:solidFill>
                  <a:latin typeface="Fira Mono Medium" pitchFamily="34" charset="0"/>
                  <a:ea typeface="Fira Mono Medium" pitchFamily="34" charset="-122"/>
                  <a:cs typeface="Fira Mono Medium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Static SF = 224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Lifetime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Mono Medium" pitchFamily="34" charset="-122"/>
                            <a:cs typeface="Fira Mono Medium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i="0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Mono Medium" pitchFamily="34" charset="-122"/>
                            <a:cs typeface="Fira Mono Medium" pitchFamily="34" charset="-120"/>
                          </a:rPr>
                          <m:t>L</m:t>
                        </m:r>
                      </m:e>
                      <m:sub>
                        <m:r>
                          <a:rPr lang="en-US" sz="1400" i="0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Mono Medium" pitchFamily="34" charset="-122"/>
                            <a:cs typeface="Fira Mono Medium" pitchFamily="34" charset="-12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lang="en-US" sz="1400" i="0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Mono Medium" pitchFamily="34" charset="-122"/>
                            <a:cs typeface="Fira Mono Medium" pitchFamily="34" charset="-12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Mono Medium" pitchFamily="34" charset="-122"/>
                            <a:cs typeface="Fira Mono Medium" pitchFamily="34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400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Fira Mono Medium" pitchFamily="34" charset="0"/>
                            <a:ea typeface="Fira Mono Medium" pitchFamily="34" charset="-122"/>
                            <a:cs typeface="Fira Mono Medium" pitchFamily="34" charset="-120"/>
                          </a:rPr>
                          <m:t>1.65 ∗</m:t>
                        </m:r>
                        <m:r>
                          <a:rPr lang="en-CA" sz="14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Mono Medium" pitchFamily="34" charset="-122"/>
                            <a:cs typeface="Fira Mono Medium" pitchFamily="34" charset="-120"/>
                          </a:rPr>
                          <m:t> </m:t>
                        </m:r>
                        <m:r>
                          <a:rPr lang="en-CA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Mono Medium" pitchFamily="34" charset="-122"/>
                            <a:cs typeface="Fira Mono Medium" pitchFamily="34" charset="-120"/>
                          </a:rPr>
                          <m:t>10</m:t>
                        </m:r>
                      </m:e>
                      <m:sup>
                        <m:r>
                          <a:rPr lang="en-CA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Fira Mono Medium" pitchFamily="34" charset="-122"/>
                            <a:cs typeface="Fira Mono Medium" pitchFamily="34" charset="-12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 hours (Infinite)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2">
                        <a:lumMod val="75000"/>
                      </a:schemeClr>
                    </a:solidFill>
                    <a:latin typeface="Fira Mono Medium" pitchFamily="34" charset="0"/>
                    <a:ea typeface="Fira Mono Medium" pitchFamily="34" charset="-122"/>
                    <a:cs typeface="Fira Mono Medium" pitchFamily="34" charset="-120"/>
                  </a:rPr>
                  <a:t>Operating Speed @ 1% of Rated Speed</a:t>
                </a:r>
              </a:p>
              <a:p>
                <a:pPr marL="285750" indent="-285750">
                  <a:lnSpc>
                    <a:spcPts val="2292"/>
                  </a:lnSpc>
                  <a:buFont typeface="Arial" panose="020B0604020202020204" pitchFamily="34" charset="0"/>
                  <a:buChar char="•"/>
                </a:pPr>
                <a:endParaRPr lang="en-US" sz="1400">
                  <a:solidFill>
                    <a:schemeClr val="bg2">
                      <a:lumMod val="75000"/>
                    </a:schemeClr>
                  </a:solidFill>
                  <a:latin typeface="Fira Mono Medium" pitchFamily="34" charset="0"/>
                  <a:ea typeface="Fira Mono Medium" pitchFamily="34" charset="-122"/>
                  <a:cs typeface="Fira Mono Medium" pitchFamily="34" charset="-120"/>
                </a:endParaRPr>
              </a:p>
            </p:txBody>
          </p:sp>
        </mc:Choice>
        <mc:Fallback xmlns="">
          <p:sp>
            <p:nvSpPr>
              <p:cNvPr id="9" name="Text 4">
                <a:extLst>
                  <a:ext uri="{FF2B5EF4-FFF2-40B4-BE49-F238E27FC236}">
                    <a16:creationId xmlns:a16="http://schemas.microsoft.com/office/drawing/2014/main" id="{3879D3B9-DFAD-059D-DC57-26FB3B90E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00" y="2251571"/>
                <a:ext cx="7085465" cy="4146776"/>
              </a:xfrm>
              <a:prstGeom prst="rect">
                <a:avLst/>
              </a:prstGeom>
              <a:blipFill>
                <a:blip r:embed="rId5"/>
                <a:stretch>
                  <a:fillRect l="-1463" t="-132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metal ring with a ball inside&#10;&#10;AI-generated content may be incorrect.">
            <a:extLst>
              <a:ext uri="{FF2B5EF4-FFF2-40B4-BE49-F238E27FC236}">
                <a16:creationId xmlns:a16="http://schemas.microsoft.com/office/drawing/2014/main" id="{EE5AF6E7-8B12-9F99-0C88-7F62F4FC48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r="23072" b="2901"/>
          <a:stretch>
            <a:fillRect/>
          </a:stretch>
        </p:blipFill>
        <p:spPr>
          <a:xfrm>
            <a:off x="2202805" y="300003"/>
            <a:ext cx="1197413" cy="1609081"/>
          </a:xfrm>
          <a:prstGeom prst="rect">
            <a:avLst/>
          </a:prstGeom>
        </p:spPr>
      </p:pic>
      <p:pic>
        <p:nvPicPr>
          <p:cNvPr id="24" name="Image 0">
            <a:extLst>
              <a:ext uri="{FF2B5EF4-FFF2-40B4-BE49-F238E27FC236}">
                <a16:creationId xmlns:a16="http://schemas.microsoft.com/office/drawing/2014/main" id="{24E7E9E6-1B15-05A3-F75C-FB5D142B8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22299" y="409861"/>
            <a:ext cx="1144177" cy="1389363"/>
          </a:xfrm>
          <a:prstGeom prst="rect">
            <a:avLst/>
          </a:prstGeom>
        </p:spPr>
      </p:pic>
      <p:pic>
        <p:nvPicPr>
          <p:cNvPr id="5" name="Picture 4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73D090DD-C270-5EB3-5A28-623A995C4B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5B24D3-D671-7C30-879B-33869AE3BAB3}"/>
              </a:ext>
            </a:extLst>
          </p:cNvPr>
          <p:cNvGrpSpPr/>
          <p:nvPr/>
        </p:nvGrpSpPr>
        <p:grpSpPr>
          <a:xfrm>
            <a:off x="4183733" y="440056"/>
            <a:ext cx="7385968" cy="1249310"/>
            <a:chOff x="3637633" y="440056"/>
            <a:chExt cx="7385968" cy="1249310"/>
          </a:xfrm>
        </p:grpSpPr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ABF16406-5710-3AE6-B522-B2D32ECC55E0}"/>
                </a:ext>
              </a:extLst>
            </p:cNvPr>
            <p:cNvSpPr/>
            <p:nvPr/>
          </p:nvSpPr>
          <p:spPr>
            <a:xfrm>
              <a:off x="3637635" y="440056"/>
              <a:ext cx="7385966" cy="111081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3708">
                  <a:solidFill>
                    <a:srgbClr val="FBF3FA"/>
                  </a:solidFill>
                  <a:latin typeface="Fira Mono Medium" pitchFamily="34" charset="0"/>
                  <a:ea typeface="Fira Mono Medium" pitchFamily="34" charset="-122"/>
                  <a:cs typeface="Fira Mono Medium" pitchFamily="34" charset="-120"/>
                </a:rPr>
                <a:t>Bearing Selection:</a:t>
              </a:r>
            </a:p>
            <a:p>
              <a:pPr>
                <a:lnSpc>
                  <a:spcPct val="80000"/>
                </a:lnSpc>
              </a:pPr>
              <a:r>
                <a:rPr lang="en-US" sz="3708">
                  <a:solidFill>
                    <a:srgbClr val="FBF3FA"/>
                  </a:solidFill>
                  <a:latin typeface="Fira Mono Medium" pitchFamily="34" charset="0"/>
                  <a:ea typeface="Fira Mono Medium" pitchFamily="34" charset="-122"/>
                  <a:cs typeface="Fira Mono Medium" pitchFamily="34" charset="-120"/>
                </a:rPr>
                <a:t>Custom 206-Series Insert</a:t>
              </a:r>
              <a:endParaRPr lang="en-US" sz="3708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1D2F3D-4798-78CB-DD48-4AD5ECBCF128}"/>
                </a:ext>
              </a:extLst>
            </p:cNvPr>
            <p:cNvSpPr txBox="1"/>
            <p:nvPr/>
          </p:nvSpPr>
          <p:spPr>
            <a:xfrm>
              <a:off x="3637633" y="1412367"/>
              <a:ext cx="5405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Fira Sans" panose="020B0503050000020004" pitchFamily="34" charset="0"/>
                </a:rPr>
                <a:t>(Baseline Geometry: SKF YAR 206-104-2F)</a:t>
              </a:r>
              <a:endParaRPr lang="en-US"/>
            </a:p>
          </p:txBody>
        </p:sp>
      </p:grpSp>
      <p:pic>
        <p:nvPicPr>
          <p:cNvPr id="10" name="Leg CAD annimation">
            <a:hlinkClick r:id="" action="ppaction://media"/>
            <a:extLst>
              <a:ext uri="{FF2B5EF4-FFF2-40B4-BE49-F238E27FC236}">
                <a16:creationId xmlns:a16="http://schemas.microsoft.com/office/drawing/2014/main" id="{B39DF221-E331-B870-647E-9C4379B885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30858" t="10417" r="-27146" b="-10417"/>
          <a:stretch>
            <a:fillRect/>
          </a:stretch>
        </p:blipFill>
        <p:spPr>
          <a:xfrm>
            <a:off x="965200" y="2523178"/>
            <a:ext cx="4155956" cy="42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1442" y="60455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Mission Overview</a:t>
            </a:r>
            <a:endParaRPr lang="en-US" sz="3708"/>
          </a:p>
        </p:txBody>
      </p:sp>
      <p:sp>
        <p:nvSpPr>
          <p:cNvPr id="4" name="Text 1"/>
          <p:cNvSpPr/>
          <p:nvPr/>
        </p:nvSpPr>
        <p:spPr>
          <a:xfrm>
            <a:off x="661492" y="272613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Challenge</a:t>
            </a:r>
            <a:endParaRPr lang="en-US" sz="2400"/>
          </a:p>
        </p:txBody>
      </p:sp>
      <p:sp>
        <p:nvSpPr>
          <p:cNvPr id="5" name="Text 2"/>
          <p:cNvSpPr/>
          <p:nvPr/>
        </p:nvSpPr>
        <p:spPr>
          <a:xfrm>
            <a:off x="661492" y="3210421"/>
            <a:ext cx="2917923" cy="2692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Design a support structure to level the OASYS greenhouse prototype on uneven lunar terrain, enabling bio-regenerative life support system testing.</a:t>
            </a:r>
            <a:endParaRPr lang="en-US" sz="2000">
              <a:latin typeface="Fira Sans"/>
            </a:endParaRPr>
          </a:p>
        </p:txBody>
      </p:sp>
      <p:sp>
        <p:nvSpPr>
          <p:cNvPr id="6" name="Text 3"/>
          <p:cNvSpPr/>
          <p:nvPr/>
        </p:nvSpPr>
        <p:spPr>
          <a:xfrm>
            <a:off x="4046935" y="272613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Client</a:t>
            </a:r>
            <a:endParaRPr lang="en-US" sz="2400"/>
          </a:p>
        </p:txBody>
      </p:sp>
      <p:sp>
        <p:nvSpPr>
          <p:cNvPr id="7" name="Text 4"/>
          <p:cNvSpPr/>
          <p:nvPr/>
        </p:nvSpPr>
        <p:spPr>
          <a:xfrm>
            <a:off x="4046935" y="3210421"/>
            <a:ext cx="2917924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Canadian Space Agency (CSA) - advancing astro-horticulture through collaborative student innovation across Canada.</a:t>
            </a:r>
            <a:endParaRPr lang="en-US" sz="2000">
              <a:latin typeface="Fira Sans"/>
            </a:endParaRPr>
          </a:p>
        </p:txBody>
      </p:sp>
      <p:pic>
        <p:nvPicPr>
          <p:cNvPr id="1028" name="Picture 4" descr="Canadian Space Agency Sticker">
            <a:extLst>
              <a:ext uri="{FF2B5EF4-FFF2-40B4-BE49-F238E27FC236}">
                <a16:creationId xmlns:a16="http://schemas.microsoft.com/office/drawing/2014/main" id="{4BB3D2E8-49E2-9D5B-136B-6E38614A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97" y="1193949"/>
            <a:ext cx="4470102" cy="44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B09919D7-CA07-F83E-6278-AD9B7314D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a metal object&#10;&#10;AI-generated content may be incorrect.">
            <a:extLst>
              <a:ext uri="{FF2B5EF4-FFF2-40B4-BE49-F238E27FC236}">
                <a16:creationId xmlns:a16="http://schemas.microsoft.com/office/drawing/2014/main" id="{0FAD0645-8C1D-3E4C-9023-AAAED508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53" y="533513"/>
            <a:ext cx="5430838" cy="4802188"/>
          </a:xfrm>
          <a:prstGeom prst="rect">
            <a:avLst/>
          </a:prstGeom>
        </p:spPr>
      </p:pic>
      <p:pic>
        <p:nvPicPr>
          <p:cNvPr id="3" name="Picture 2" descr="A drawing of two metal parts&#10;&#10;AI-generated content may be incorrect.">
            <a:extLst>
              <a:ext uri="{FF2B5EF4-FFF2-40B4-BE49-F238E27FC236}">
                <a16:creationId xmlns:a16="http://schemas.microsoft.com/office/drawing/2014/main" id="{C357BC7B-C414-5BBA-4CE0-2C2D6A21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17" y="813440"/>
            <a:ext cx="5382305" cy="37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8F1FB-880A-446C-FB5C-DFD0A8FA9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7FCD62F5-3712-F7F3-44A4-1C5B0FDE0309}"/>
              </a:ext>
            </a:extLst>
          </p:cNvPr>
          <p:cNvSpPr/>
          <p:nvPr/>
        </p:nvSpPr>
        <p:spPr>
          <a:xfrm>
            <a:off x="4288651" y="1570329"/>
            <a:ext cx="297547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Ball-and-Socket Joint</a:t>
            </a:r>
            <a:endParaRPr lang="en-US" sz="1833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0D61E88-7E72-C0C7-4981-DE3259D35C38}"/>
              </a:ext>
            </a:extLst>
          </p:cNvPr>
          <p:cNvSpPr/>
          <p:nvPr/>
        </p:nvSpPr>
        <p:spPr>
          <a:xfrm>
            <a:off x="4288651" y="3907160"/>
            <a:ext cx="633690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Allows 15.2° of articulation at each footpad, meeting the ±15° slope requirement.</a:t>
            </a:r>
            <a:endParaRPr lang="en-US" sz="1450">
              <a:latin typeface="Fira Sans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C2A467D-44DB-7480-ABAF-8F33C4DC8920}"/>
              </a:ext>
            </a:extLst>
          </p:cNvPr>
          <p:cNvSpPr/>
          <p:nvPr/>
        </p:nvSpPr>
        <p:spPr>
          <a:xfrm>
            <a:off x="4288651" y="4692763"/>
            <a:ext cx="633690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Isolates lead screw from bending moments that could cause failure or nut interference.</a:t>
            </a:r>
          </a:p>
          <a:p>
            <a:pPr>
              <a:lnSpc>
                <a:spcPts val="2375"/>
              </a:lnSpc>
            </a:pPr>
            <a:endParaRPr lang="en-US" sz="1450">
              <a:solidFill>
                <a:srgbClr val="E0D6DE"/>
              </a:solidFill>
              <a:latin typeface="Fira Sans"/>
            </a:endParaRPr>
          </a:p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Macro-texturing on footpad bottom provides traction to keep lander static</a:t>
            </a:r>
          </a:p>
        </p:txBody>
      </p:sp>
      <p:pic>
        <p:nvPicPr>
          <p:cNvPr id="8" name="Picture 7" descr="A grey shower head with black background&#10;&#10;AI-generated content may be incorrect.">
            <a:extLst>
              <a:ext uri="{FF2B5EF4-FFF2-40B4-BE49-F238E27FC236}">
                <a16:creationId xmlns:a16="http://schemas.microsoft.com/office/drawing/2014/main" id="{B2998917-9157-05ED-DF09-88677FBC4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2" y="1563297"/>
            <a:ext cx="2995311" cy="2640603"/>
          </a:xfrm>
          <a:prstGeom prst="rect">
            <a:avLst/>
          </a:prstGeom>
        </p:spPr>
      </p:pic>
      <p:pic>
        <p:nvPicPr>
          <p:cNvPr id="12" name="Picture 11" descr="A 3d model of a sphere&#10;&#10;AI-generated content may be incorrect.">
            <a:extLst>
              <a:ext uri="{FF2B5EF4-FFF2-40B4-BE49-F238E27FC236}">
                <a16:creationId xmlns:a16="http://schemas.microsoft.com/office/drawing/2014/main" id="{B8D2634F-B720-4E2B-E48F-0A33F8D28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2" y="3841798"/>
            <a:ext cx="2995311" cy="2905809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B0410646-23D6-F5D4-5A07-40A6034F91FA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Ground Interface Design</a:t>
            </a: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3A6C6F5E-1A50-12D2-3185-B137E4511D09}"/>
              </a:ext>
            </a:extLst>
          </p:cNvPr>
          <p:cNvSpPr/>
          <p:nvPr/>
        </p:nvSpPr>
        <p:spPr>
          <a:xfrm>
            <a:off x="4288650" y="2095852"/>
            <a:ext cx="633690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Inherently very robust: for Aluminum 2219-T87 joint with 30 mm ball, 23.5 socket opening diameter:</a:t>
            </a:r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Actual Load (Worst Case): 68 N</a:t>
            </a:r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Compressive failure load: 89 </a:t>
            </a:r>
            <a:r>
              <a:rPr lang="en-US" sz="1450" err="1">
                <a:solidFill>
                  <a:srgbClr val="E0D6DE"/>
                </a:solidFill>
                <a:latin typeface="Fira Sans"/>
              </a:rPr>
              <a:t>kN</a:t>
            </a:r>
            <a:r>
              <a:rPr lang="en-US" sz="1450">
                <a:solidFill>
                  <a:srgbClr val="E0D6DE"/>
                </a:solidFill>
                <a:latin typeface="Fira Sans"/>
              </a:rPr>
              <a:t> (SF = 1310)</a:t>
            </a:r>
            <a:endParaRPr lang="en-US"/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r>
              <a:rPr lang="en-US" sz="1450">
                <a:solidFill>
                  <a:srgbClr val="E0D6DE"/>
                </a:solidFill>
                <a:latin typeface="Fira Sans"/>
              </a:rPr>
              <a:t>Tensile failure load: 48</a:t>
            </a:r>
            <a:r>
              <a:rPr lang="en-US" sz="1500">
                <a:solidFill>
                  <a:srgbClr val="E0D6DE"/>
                </a:solidFill>
                <a:latin typeface="Fira Sans"/>
              </a:rPr>
              <a:t> </a:t>
            </a:r>
            <a:r>
              <a:rPr lang="en-US" sz="1500" err="1">
                <a:solidFill>
                  <a:srgbClr val="E0D6DE"/>
                </a:solidFill>
                <a:latin typeface="Fira Sans"/>
              </a:rPr>
              <a:t>kN</a:t>
            </a:r>
            <a:r>
              <a:rPr lang="en-US" sz="1500">
                <a:solidFill>
                  <a:srgbClr val="E0D6DE"/>
                </a:solidFill>
                <a:latin typeface="Fira Sans"/>
              </a:rPr>
              <a:t> (SF = 705)</a:t>
            </a:r>
          </a:p>
          <a:p>
            <a:pPr>
              <a:lnSpc>
                <a:spcPts val="2375"/>
              </a:lnSpc>
            </a:pPr>
            <a:endParaRPr lang="en-US" sz="1500">
              <a:solidFill>
                <a:srgbClr val="000000"/>
              </a:solidFill>
              <a:latin typeface="Fira Sans"/>
            </a:endParaRPr>
          </a:p>
          <a:p>
            <a:pPr marL="285750" indent="-285750">
              <a:lnSpc>
                <a:spcPts val="2375"/>
              </a:lnSpc>
              <a:buFont typeface="Arial"/>
              <a:buChar char="•"/>
            </a:pPr>
            <a:endParaRPr lang="en-US" sz="1450">
              <a:solidFill>
                <a:srgbClr val="E0D6DE"/>
              </a:solidFill>
              <a:latin typeface="Fira Sans"/>
            </a:endParaRPr>
          </a:p>
          <a:p>
            <a:pPr>
              <a:lnSpc>
                <a:spcPts val="2375"/>
              </a:lnSpc>
            </a:pPr>
            <a:endParaRPr lang="en-US" sz="1450">
              <a:solidFill>
                <a:srgbClr val="E0D6DE"/>
              </a:solidFill>
              <a:latin typeface="Fira Sans"/>
            </a:endParaRPr>
          </a:p>
        </p:txBody>
      </p:sp>
      <p:pic>
        <p:nvPicPr>
          <p:cNvPr id="3" name="Picture 2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5A059145-83CB-203A-E7EE-E3431BE20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0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188446" y="624482"/>
            <a:ext cx="5018683" cy="550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33"/>
              </a:lnSpc>
            </a:pPr>
            <a:r>
              <a:rPr lang="en-US" sz="371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Final Design Features</a:t>
            </a:r>
            <a:endParaRPr lang="en-US" sz="3710"/>
          </a:p>
        </p:txBody>
      </p:sp>
      <p:sp>
        <p:nvSpPr>
          <p:cNvPr id="5" name="Shape 2"/>
          <p:cNvSpPr/>
          <p:nvPr/>
        </p:nvSpPr>
        <p:spPr>
          <a:xfrm>
            <a:off x="5188446" y="1438969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6" name="Text 3"/>
          <p:cNvSpPr/>
          <p:nvPr/>
        </p:nvSpPr>
        <p:spPr>
          <a:xfrm>
            <a:off x="5760839" y="1499494"/>
            <a:ext cx="2508845" cy="27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No In-Situ Assembly</a:t>
            </a:r>
            <a:endParaRPr lang="en-US" sz="1708"/>
          </a:p>
        </p:txBody>
      </p:sp>
      <p:sp>
        <p:nvSpPr>
          <p:cNvPr id="7" name="Text 4"/>
          <p:cNvSpPr/>
          <p:nvPr/>
        </p:nvSpPr>
        <p:spPr>
          <a:xfrm>
            <a:off x="5760839" y="1880294"/>
            <a:ext cx="5814715" cy="281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deploys fully pre-assembled, meeting RQMT-0017 requirement.</a:t>
            </a:r>
            <a:endParaRPr lang="en-US" sz="1375"/>
          </a:p>
        </p:txBody>
      </p:sp>
      <p:sp>
        <p:nvSpPr>
          <p:cNvPr id="8" name="Shape 5"/>
          <p:cNvSpPr/>
          <p:nvPr/>
        </p:nvSpPr>
        <p:spPr>
          <a:xfrm>
            <a:off x="5188446" y="2514303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9" name="Text 6"/>
          <p:cNvSpPr/>
          <p:nvPr/>
        </p:nvSpPr>
        <p:spPr>
          <a:xfrm>
            <a:off x="5760839" y="2574826"/>
            <a:ext cx="3036987" cy="27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Independent Leg Control</a:t>
            </a:r>
            <a:endParaRPr lang="en-US" sz="1708"/>
          </a:p>
        </p:txBody>
      </p:sp>
      <p:sp>
        <p:nvSpPr>
          <p:cNvPr id="10" name="Text 7"/>
          <p:cNvSpPr/>
          <p:nvPr/>
        </p:nvSpPr>
        <p:spPr>
          <a:xfrm>
            <a:off x="5760839" y="2955628"/>
            <a:ext cx="5814715" cy="563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Each outrigger adjusts separately for precise leveling on irregular terrain.</a:t>
            </a:r>
            <a:endParaRPr lang="en-US" sz="1375"/>
          </a:p>
        </p:txBody>
      </p:sp>
      <p:sp>
        <p:nvSpPr>
          <p:cNvPr id="11" name="Shape 8"/>
          <p:cNvSpPr/>
          <p:nvPr/>
        </p:nvSpPr>
        <p:spPr>
          <a:xfrm>
            <a:off x="5188446" y="3871417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2" name="Text 9"/>
          <p:cNvSpPr/>
          <p:nvPr/>
        </p:nvSpPr>
        <p:spPr>
          <a:xfrm>
            <a:off x="5760839" y="3931940"/>
            <a:ext cx="2904927" cy="27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Self-Locking Mechanism</a:t>
            </a:r>
            <a:endParaRPr lang="en-US" sz="1708"/>
          </a:p>
        </p:txBody>
      </p:sp>
      <p:sp>
        <p:nvSpPr>
          <p:cNvPr id="13" name="Text 10"/>
          <p:cNvSpPr/>
          <p:nvPr/>
        </p:nvSpPr>
        <p:spPr>
          <a:xfrm>
            <a:off x="5760839" y="4312742"/>
            <a:ext cx="5814715" cy="563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 mm pitch prevents unintended descent; maintains position without power.</a:t>
            </a:r>
            <a:endParaRPr lang="en-US" sz="1375"/>
          </a:p>
        </p:txBody>
      </p:sp>
      <p:sp>
        <p:nvSpPr>
          <p:cNvPr id="14" name="Shape 11"/>
          <p:cNvSpPr/>
          <p:nvPr/>
        </p:nvSpPr>
        <p:spPr>
          <a:xfrm>
            <a:off x="5188446" y="5228531"/>
            <a:ext cx="396280" cy="396280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5" name="Text 12"/>
          <p:cNvSpPr/>
          <p:nvPr/>
        </p:nvSpPr>
        <p:spPr>
          <a:xfrm>
            <a:off x="5760839" y="5289054"/>
            <a:ext cx="2508845" cy="27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Thermal Management</a:t>
            </a:r>
            <a:endParaRPr lang="en-US" sz="1708"/>
          </a:p>
        </p:txBody>
      </p:sp>
      <p:sp>
        <p:nvSpPr>
          <p:cNvPr id="16" name="Text 13"/>
          <p:cNvSpPr/>
          <p:nvPr/>
        </p:nvSpPr>
        <p:spPr>
          <a:xfrm>
            <a:off x="5760839" y="5669856"/>
            <a:ext cx="5814715" cy="563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Material selection and geometry minimize thermal stress without active systems.</a:t>
            </a:r>
            <a:endParaRPr lang="en-US" sz="1375"/>
          </a:p>
        </p:txBody>
      </p:sp>
      <p:pic>
        <p:nvPicPr>
          <p:cNvPr id="21" name="Picture 20" descr="A small metal box with metal legs&#10;&#10;AI-generated content may be incorrect.">
            <a:extLst>
              <a:ext uri="{FF2B5EF4-FFF2-40B4-BE49-F238E27FC236}">
                <a16:creationId xmlns:a16="http://schemas.microsoft.com/office/drawing/2014/main" id="{68B9528C-04FF-5CCC-98BC-70B629D98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1450615"/>
            <a:ext cx="4722395" cy="3777916"/>
          </a:xfrm>
          <a:prstGeom prst="rect">
            <a:avLst/>
          </a:prstGeom>
        </p:spPr>
      </p:pic>
      <p:pic>
        <p:nvPicPr>
          <p:cNvPr id="3" name="Picture 2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7BB35B33-6638-0E19-ED09-2AEAB03C6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191" y="499864"/>
            <a:ext cx="6814840" cy="568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8"/>
              </a:lnSpc>
            </a:pPr>
            <a:r>
              <a:rPr lang="en-US" sz="3542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Structural Safety Factors</a:t>
            </a:r>
            <a:endParaRPr lang="en-US" sz="3542"/>
          </a:p>
        </p:txBody>
      </p:sp>
      <p:sp>
        <p:nvSpPr>
          <p:cNvPr id="3" name="Text 1"/>
          <p:cNvSpPr/>
          <p:nvPr/>
        </p:nvSpPr>
        <p:spPr>
          <a:xfrm>
            <a:off x="425425" y="1862781"/>
            <a:ext cx="2559447" cy="599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708"/>
              </a:lnSpc>
            </a:pPr>
            <a:r>
              <a:rPr lang="en-US" sz="4708" u="sng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1.4</a:t>
            </a:r>
            <a:endParaRPr lang="en-US" sz="4708" u="sng"/>
          </a:p>
        </p:txBody>
      </p:sp>
      <p:sp>
        <p:nvSpPr>
          <p:cNvPr id="4" name="Text 2"/>
          <p:cNvSpPr/>
          <p:nvPr/>
        </p:nvSpPr>
        <p:spPr>
          <a:xfrm>
            <a:off x="568994" y="2689869"/>
            <a:ext cx="227230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1750" u="sng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Minimum Required</a:t>
            </a:r>
            <a:endParaRPr lang="en-US" sz="1750" u="sng"/>
          </a:p>
        </p:txBody>
      </p:sp>
      <p:sp>
        <p:nvSpPr>
          <p:cNvPr id="5" name="Text 3"/>
          <p:cNvSpPr/>
          <p:nvPr/>
        </p:nvSpPr>
        <p:spPr>
          <a:xfrm>
            <a:off x="425425" y="3082875"/>
            <a:ext cx="2559447" cy="581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CSA specification for all structural components</a:t>
            </a:r>
            <a:endParaRPr lang="en-US" sz="1417"/>
          </a:p>
        </p:txBody>
      </p:sp>
      <p:sp>
        <p:nvSpPr>
          <p:cNvPr id="6" name="Text 4"/>
          <p:cNvSpPr/>
          <p:nvPr/>
        </p:nvSpPr>
        <p:spPr>
          <a:xfrm>
            <a:off x="3212083" y="1862781"/>
            <a:ext cx="2559546" cy="599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708"/>
              </a:lnSpc>
            </a:pPr>
            <a:r>
              <a:rPr lang="en-US" sz="47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</a:rPr>
              <a:t>1.4</a:t>
            </a:r>
            <a:endParaRPr lang="en-US" sz="4708"/>
          </a:p>
        </p:txBody>
      </p:sp>
      <p:sp>
        <p:nvSpPr>
          <p:cNvPr id="7" name="Text 5"/>
          <p:cNvSpPr/>
          <p:nvPr/>
        </p:nvSpPr>
        <p:spPr>
          <a:xfrm>
            <a:off x="3355653" y="2689869"/>
            <a:ext cx="227230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175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Lead Screw</a:t>
            </a:r>
            <a:endParaRPr lang="en-US" sz="1750"/>
          </a:p>
        </p:txBody>
      </p:sp>
      <p:sp>
        <p:nvSpPr>
          <p:cNvPr id="8" name="Text 6"/>
          <p:cNvSpPr/>
          <p:nvPr/>
        </p:nvSpPr>
        <p:spPr>
          <a:xfrm>
            <a:off x="3212083" y="3082875"/>
            <a:ext cx="2559546" cy="581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Von Misses Stress</a:t>
            </a:r>
            <a:endParaRPr lang="en-US" sz="1417"/>
          </a:p>
        </p:txBody>
      </p:sp>
      <p:sp>
        <p:nvSpPr>
          <p:cNvPr id="9" name="Text 7"/>
          <p:cNvSpPr/>
          <p:nvPr/>
        </p:nvSpPr>
        <p:spPr>
          <a:xfrm>
            <a:off x="5998840" y="1862781"/>
            <a:ext cx="2559447" cy="599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708"/>
              </a:lnSpc>
            </a:pPr>
            <a:r>
              <a:rPr lang="en-US" sz="47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108</a:t>
            </a:r>
            <a:endParaRPr lang="en-US" sz="4708"/>
          </a:p>
        </p:txBody>
      </p:sp>
      <p:sp>
        <p:nvSpPr>
          <p:cNvPr id="10" name="Text 8"/>
          <p:cNvSpPr/>
          <p:nvPr/>
        </p:nvSpPr>
        <p:spPr>
          <a:xfrm>
            <a:off x="6142409" y="2689869"/>
            <a:ext cx="227230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175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I-Beam Assembly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5998840" y="3082875"/>
            <a:ext cx="2559447" cy="290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Peak Bending Stress</a:t>
            </a:r>
            <a:endParaRPr lang="en-US" sz="1417"/>
          </a:p>
        </p:txBody>
      </p:sp>
      <p:sp>
        <p:nvSpPr>
          <p:cNvPr id="12" name="Text 10"/>
          <p:cNvSpPr/>
          <p:nvPr/>
        </p:nvSpPr>
        <p:spPr>
          <a:xfrm>
            <a:off x="8785498" y="1862781"/>
            <a:ext cx="2559546" cy="599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708"/>
              </a:lnSpc>
            </a:pPr>
            <a:r>
              <a:rPr lang="en-US" sz="47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</a:rPr>
              <a:t>2.7</a:t>
            </a:r>
            <a:endParaRPr lang="en-US" sz="4708"/>
          </a:p>
        </p:txBody>
      </p:sp>
      <p:sp>
        <p:nvSpPr>
          <p:cNvPr id="13" name="Text 11"/>
          <p:cNvSpPr/>
          <p:nvPr/>
        </p:nvSpPr>
        <p:spPr>
          <a:xfrm>
            <a:off x="8929067" y="2689869"/>
            <a:ext cx="227230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175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Hinge Assembly</a:t>
            </a: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8785498" y="3082875"/>
            <a:ext cx="2559546" cy="581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Peak Bending Stress</a:t>
            </a:r>
            <a:endParaRPr lang="en-US" sz="1417"/>
          </a:p>
        </p:txBody>
      </p:sp>
      <p:sp>
        <p:nvSpPr>
          <p:cNvPr id="16" name="Text 14"/>
          <p:cNvSpPr/>
          <p:nvPr/>
        </p:nvSpPr>
        <p:spPr>
          <a:xfrm>
            <a:off x="3355653" y="4946004"/>
            <a:ext cx="2272308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175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Ball and Socket Joint</a:t>
            </a:r>
            <a:endParaRPr lang="en-US" sz="1750"/>
          </a:p>
        </p:txBody>
      </p:sp>
      <p:sp>
        <p:nvSpPr>
          <p:cNvPr id="17" name="Text 15"/>
          <p:cNvSpPr/>
          <p:nvPr/>
        </p:nvSpPr>
        <p:spPr>
          <a:xfrm>
            <a:off x="3212083" y="5339010"/>
            <a:ext cx="2559546" cy="581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00">
                <a:solidFill>
                  <a:srgbClr val="E0D6DE"/>
                </a:solidFill>
                <a:latin typeface="Fira Sans"/>
                <a:ea typeface="Fira Sans" pitchFamily="34" charset="-122"/>
                <a:cs typeface="Fira Sans" pitchFamily="34" charset="-120"/>
              </a:rPr>
              <a:t>Tensile Loading</a:t>
            </a:r>
            <a:endParaRPr lang="en-US" sz="1417"/>
          </a:p>
        </p:txBody>
      </p:sp>
      <p:sp>
        <p:nvSpPr>
          <p:cNvPr id="18" name="Text 16"/>
          <p:cNvSpPr/>
          <p:nvPr/>
        </p:nvSpPr>
        <p:spPr>
          <a:xfrm>
            <a:off x="5998840" y="4118916"/>
            <a:ext cx="2559447" cy="599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708"/>
              </a:lnSpc>
            </a:pPr>
            <a:endParaRPr lang="en-US" sz="4708"/>
          </a:p>
        </p:txBody>
      </p:sp>
      <p:sp>
        <p:nvSpPr>
          <p:cNvPr id="19" name="Text 17"/>
          <p:cNvSpPr/>
          <p:nvPr/>
        </p:nvSpPr>
        <p:spPr>
          <a:xfrm>
            <a:off x="5998840" y="4946004"/>
            <a:ext cx="2559447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175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Bearings</a:t>
            </a:r>
            <a:endParaRPr lang="en-US" sz="1750"/>
          </a:p>
        </p:txBody>
      </p:sp>
      <p:sp>
        <p:nvSpPr>
          <p:cNvPr id="20" name="Text 18"/>
          <p:cNvSpPr/>
          <p:nvPr/>
        </p:nvSpPr>
        <p:spPr>
          <a:xfrm>
            <a:off x="5998840" y="5354786"/>
            <a:ext cx="2559447" cy="581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Static Loading</a:t>
            </a:r>
            <a:endParaRPr lang="en-US" sz="1417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41F07354-3917-E9D1-A2ED-E510B9CA75C9}"/>
              </a:ext>
            </a:extLst>
          </p:cNvPr>
          <p:cNvSpPr/>
          <p:nvPr/>
        </p:nvSpPr>
        <p:spPr>
          <a:xfrm>
            <a:off x="3212083" y="4250679"/>
            <a:ext cx="2559546" cy="599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708"/>
              </a:lnSpc>
            </a:pPr>
            <a:endParaRPr lang="en-US" sz="4708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415C91E8-3FD8-8AE9-A3C9-5D2A9B23DA33}"/>
              </a:ext>
            </a:extLst>
          </p:cNvPr>
          <p:cNvSpPr/>
          <p:nvPr/>
        </p:nvSpPr>
        <p:spPr>
          <a:xfrm>
            <a:off x="3212034" y="4250678"/>
            <a:ext cx="2559546" cy="599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708"/>
              </a:lnSpc>
            </a:pPr>
            <a:r>
              <a:rPr lang="en-US" sz="47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</a:rPr>
              <a:t>705</a:t>
            </a:r>
            <a:endParaRPr lang="en-US" sz="4708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51F8A357-B8FB-ECCC-567B-FF6ED94189A9}"/>
              </a:ext>
            </a:extLst>
          </p:cNvPr>
          <p:cNvSpPr/>
          <p:nvPr/>
        </p:nvSpPr>
        <p:spPr>
          <a:xfrm>
            <a:off x="5960541" y="4250678"/>
            <a:ext cx="2559447" cy="599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708"/>
              </a:lnSpc>
            </a:pPr>
            <a:r>
              <a:rPr lang="en-US" sz="47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</a:rPr>
              <a:t>224</a:t>
            </a:r>
            <a:endParaRPr lang="en-US" sz="4708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596" y="5619651"/>
            <a:ext cx="538628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endParaRPr lang="en-US" sz="3708"/>
          </a:p>
        </p:txBody>
      </p:sp>
      <p:sp>
        <p:nvSpPr>
          <p:cNvPr id="3" name="Shape 1"/>
          <p:cNvSpPr/>
          <p:nvPr/>
        </p:nvSpPr>
        <p:spPr>
          <a:xfrm>
            <a:off x="661492" y="3913287"/>
            <a:ext cx="10869018" cy="25400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4" name="Shape 2"/>
          <p:cNvSpPr/>
          <p:nvPr/>
        </p:nvSpPr>
        <p:spPr>
          <a:xfrm>
            <a:off x="2751633" y="3346252"/>
            <a:ext cx="25400" cy="567035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5" name="Shape 3"/>
          <p:cNvSpPr/>
          <p:nvPr/>
        </p:nvSpPr>
        <p:spPr>
          <a:xfrm>
            <a:off x="2551707" y="3688629"/>
            <a:ext cx="425252" cy="42525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6" name="Text 4"/>
          <p:cNvSpPr/>
          <p:nvPr/>
        </p:nvSpPr>
        <p:spPr>
          <a:xfrm>
            <a:off x="2622600" y="3784210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208"/>
          </a:p>
        </p:txBody>
      </p:sp>
      <p:sp>
        <p:nvSpPr>
          <p:cNvPr id="7" name="Text 5"/>
          <p:cNvSpPr/>
          <p:nvPr/>
        </p:nvSpPr>
        <p:spPr>
          <a:xfrm>
            <a:off x="1347490" y="2143720"/>
            <a:ext cx="283378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Stowed Configuration</a:t>
            </a:r>
            <a:endParaRPr lang="en-US" sz="1833"/>
          </a:p>
        </p:txBody>
      </p:sp>
      <p:sp>
        <p:nvSpPr>
          <p:cNvPr id="8" name="Text 6"/>
          <p:cNvSpPr/>
          <p:nvPr/>
        </p:nvSpPr>
        <p:spPr>
          <a:xfrm>
            <a:off x="850503" y="2552403"/>
            <a:ext cx="382776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compact within 1105 × 715 mm envelope for transport.</a:t>
            </a:r>
            <a:endParaRPr lang="en-US" sz="1458"/>
          </a:p>
        </p:txBody>
      </p:sp>
      <p:sp>
        <p:nvSpPr>
          <p:cNvPr id="9" name="Shape 7"/>
          <p:cNvSpPr/>
          <p:nvPr/>
        </p:nvSpPr>
        <p:spPr>
          <a:xfrm>
            <a:off x="4972744" y="3913287"/>
            <a:ext cx="25400" cy="567035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0" name="Shape 8"/>
          <p:cNvSpPr/>
          <p:nvPr/>
        </p:nvSpPr>
        <p:spPr>
          <a:xfrm>
            <a:off x="4772818" y="3700661"/>
            <a:ext cx="425252" cy="42525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1" name="Text 9"/>
          <p:cNvSpPr/>
          <p:nvPr/>
        </p:nvSpPr>
        <p:spPr>
          <a:xfrm>
            <a:off x="4843711" y="3796242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208"/>
          </a:p>
        </p:txBody>
      </p:sp>
      <p:sp>
        <p:nvSpPr>
          <p:cNvPr id="12" name="Text 10"/>
          <p:cNvSpPr/>
          <p:nvPr/>
        </p:nvSpPr>
        <p:spPr>
          <a:xfrm>
            <a:off x="3568502" y="4669333"/>
            <a:ext cx="283378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Outrigger Deployment</a:t>
            </a:r>
            <a:endParaRPr lang="en-US" sz="1833"/>
          </a:p>
        </p:txBody>
      </p:sp>
      <p:sp>
        <p:nvSpPr>
          <p:cNvPr id="13" name="Text 11"/>
          <p:cNvSpPr/>
          <p:nvPr/>
        </p:nvSpPr>
        <p:spPr>
          <a:xfrm>
            <a:off x="3071516" y="5078016"/>
            <a:ext cx="382785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Swing beams outward to 32° angle; secure with locking pins.</a:t>
            </a:r>
            <a:endParaRPr lang="en-US" sz="1458"/>
          </a:p>
        </p:txBody>
      </p:sp>
      <p:sp>
        <p:nvSpPr>
          <p:cNvPr id="14" name="Shape 12"/>
          <p:cNvSpPr/>
          <p:nvPr/>
        </p:nvSpPr>
        <p:spPr>
          <a:xfrm>
            <a:off x="7193757" y="3346252"/>
            <a:ext cx="25400" cy="567035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5" name="Shape 13"/>
          <p:cNvSpPr/>
          <p:nvPr/>
        </p:nvSpPr>
        <p:spPr>
          <a:xfrm>
            <a:off x="6993831" y="3700661"/>
            <a:ext cx="425252" cy="42525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6" name="Text 14"/>
          <p:cNvSpPr/>
          <p:nvPr/>
        </p:nvSpPr>
        <p:spPr>
          <a:xfrm>
            <a:off x="7064723" y="3808274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208"/>
          </a:p>
        </p:txBody>
      </p:sp>
      <p:sp>
        <p:nvSpPr>
          <p:cNvPr id="17" name="Text 15"/>
          <p:cNvSpPr/>
          <p:nvPr/>
        </p:nvSpPr>
        <p:spPr>
          <a:xfrm>
            <a:off x="6002040" y="2143720"/>
            <a:ext cx="240873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Height Adjustment</a:t>
            </a:r>
            <a:endParaRPr lang="en-US" sz="1833"/>
          </a:p>
        </p:txBody>
      </p:sp>
      <p:sp>
        <p:nvSpPr>
          <p:cNvPr id="18" name="Text 16"/>
          <p:cNvSpPr/>
          <p:nvPr/>
        </p:nvSpPr>
        <p:spPr>
          <a:xfrm>
            <a:off x="5292527" y="2552403"/>
            <a:ext cx="382785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Rotate lead screws sequentially to level platform within ±1°.</a:t>
            </a:r>
            <a:endParaRPr lang="en-US" sz="1458"/>
          </a:p>
        </p:txBody>
      </p:sp>
      <p:sp>
        <p:nvSpPr>
          <p:cNvPr id="19" name="Shape 17"/>
          <p:cNvSpPr/>
          <p:nvPr/>
        </p:nvSpPr>
        <p:spPr>
          <a:xfrm>
            <a:off x="9414868" y="3913287"/>
            <a:ext cx="25400" cy="567035"/>
          </a:xfrm>
          <a:prstGeom prst="roundRect">
            <a:avLst>
              <a:gd name="adj" fmla="val 111628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20" name="Shape 18"/>
          <p:cNvSpPr/>
          <p:nvPr/>
        </p:nvSpPr>
        <p:spPr>
          <a:xfrm>
            <a:off x="9214942" y="3700661"/>
            <a:ext cx="425252" cy="42525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21" name="Text 19"/>
          <p:cNvSpPr/>
          <p:nvPr/>
        </p:nvSpPr>
        <p:spPr>
          <a:xfrm>
            <a:off x="9285834" y="3808274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2208"/>
          </a:p>
        </p:txBody>
      </p:sp>
      <p:sp>
        <p:nvSpPr>
          <p:cNvPr id="22" name="Text 20"/>
          <p:cNvSpPr/>
          <p:nvPr/>
        </p:nvSpPr>
        <p:spPr>
          <a:xfrm>
            <a:off x="8152309" y="4669333"/>
            <a:ext cx="255041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Final Verification</a:t>
            </a:r>
            <a:endParaRPr lang="en-US" sz="1833"/>
          </a:p>
        </p:txBody>
      </p:sp>
      <p:sp>
        <p:nvSpPr>
          <p:cNvPr id="23" name="Text 21"/>
          <p:cNvSpPr/>
          <p:nvPr/>
        </p:nvSpPr>
        <p:spPr>
          <a:xfrm>
            <a:off x="7513638" y="5078016"/>
            <a:ext cx="382785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Confirm 1 meter ground clearance and stable footprint achieved.</a:t>
            </a:r>
            <a:endParaRPr lang="en-US" sz="1458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442D627E-7715-CC35-35C0-2AC47BB9D7DB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Deployment Sequence</a:t>
            </a: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</p:txBody>
      </p:sp>
      <p:pic>
        <p:nvPicPr>
          <p:cNvPr id="26" name="Picture 25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23C49704-EDB5-CD8D-A6A6-F09C5FCC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9F46-C2FD-EDAC-6373-606CC0A4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524D92B3-5A68-832C-1BCC-963B4BD069C5}"/>
              </a:ext>
            </a:extLst>
          </p:cNvPr>
          <p:cNvSpPr/>
          <p:nvPr/>
        </p:nvSpPr>
        <p:spPr>
          <a:xfrm>
            <a:off x="788493" y="908539"/>
            <a:ext cx="5028058" cy="2520461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F62D7D3-2462-F653-035D-241B2F17EEF5}"/>
              </a:ext>
            </a:extLst>
          </p:cNvPr>
          <p:cNvSpPr/>
          <p:nvPr/>
        </p:nvSpPr>
        <p:spPr>
          <a:xfrm>
            <a:off x="763094" y="908538"/>
            <a:ext cx="64695" cy="248400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3B3920B-5FC9-C4C4-2526-909D87C55DBF}"/>
              </a:ext>
            </a:extLst>
          </p:cNvPr>
          <p:cNvSpPr/>
          <p:nvPr/>
        </p:nvSpPr>
        <p:spPr>
          <a:xfrm>
            <a:off x="1079107" y="1122951"/>
            <a:ext cx="3078760" cy="2856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Prototyping</a:t>
            </a:r>
            <a:endParaRPr lang="en-US" sz="1833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0E03E81-A2C5-214B-822E-279575BF5790}"/>
              </a:ext>
            </a:extLst>
          </p:cNvPr>
          <p:cNvSpPr/>
          <p:nvPr/>
        </p:nvSpPr>
        <p:spPr>
          <a:xfrm>
            <a:off x="1079105" y="1531632"/>
            <a:ext cx="4119427" cy="1711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Fabricate functional prototype of the assembly. Conduct physical testing to validate the manual adjustment workflow, verify torque requirements, and ensure mechanism does not bind under loads.</a:t>
            </a:r>
            <a:endParaRPr lang="en-US" sz="1458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841CCA63-F23E-713C-DEF8-45AD69D757AA}"/>
              </a:ext>
            </a:extLst>
          </p:cNvPr>
          <p:cNvSpPr/>
          <p:nvPr/>
        </p:nvSpPr>
        <p:spPr>
          <a:xfrm>
            <a:off x="6046090" y="908538"/>
            <a:ext cx="5214579" cy="2484000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07EB4A5-F989-6AA3-CDE9-F2540B9E655A}"/>
              </a:ext>
            </a:extLst>
          </p:cNvPr>
          <p:cNvSpPr/>
          <p:nvPr/>
        </p:nvSpPr>
        <p:spPr>
          <a:xfrm>
            <a:off x="6044753" y="933939"/>
            <a:ext cx="63748" cy="244800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5D6877C2-B5F3-EFCD-53F8-6A11E4284CF1}"/>
              </a:ext>
            </a:extLst>
          </p:cNvPr>
          <p:cNvSpPr/>
          <p:nvPr/>
        </p:nvSpPr>
        <p:spPr>
          <a:xfrm>
            <a:off x="6336703" y="1173752"/>
            <a:ext cx="1866942" cy="409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Soil Bearing Capacity</a:t>
            </a:r>
            <a:endParaRPr lang="en-US" sz="1833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AF2D907-36FD-5D88-7EDD-3FA757654814}"/>
              </a:ext>
            </a:extLst>
          </p:cNvPr>
          <p:cNvSpPr/>
          <p:nvPr/>
        </p:nvSpPr>
        <p:spPr>
          <a:xfrm>
            <a:off x="6336702" y="1582433"/>
            <a:ext cx="4763101" cy="1998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Replace rigid ground assumption with lunar regolith soil models. Perform soil bearing analysis to verify footpad surface area prevents sinking or slippage under full load.</a:t>
            </a:r>
            <a:endParaRPr lang="en-US" sz="1458"/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D2E27959-627F-DE24-DCE6-E9FAE48BADFE}"/>
              </a:ext>
            </a:extLst>
          </p:cNvPr>
          <p:cNvSpPr/>
          <p:nvPr/>
        </p:nvSpPr>
        <p:spPr>
          <a:xfrm>
            <a:off x="770047" y="3854947"/>
            <a:ext cx="5046503" cy="2092538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1D160A5C-382E-1713-E997-120ACF250D29}"/>
              </a:ext>
            </a:extLst>
          </p:cNvPr>
          <p:cNvSpPr/>
          <p:nvPr/>
        </p:nvSpPr>
        <p:spPr>
          <a:xfrm>
            <a:off x="768711" y="3854947"/>
            <a:ext cx="63748" cy="212400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B6AA5202-5E55-38AA-C671-4D7A54835BD6}"/>
              </a:ext>
            </a:extLst>
          </p:cNvPr>
          <p:cNvSpPr/>
          <p:nvPr/>
        </p:nvSpPr>
        <p:spPr>
          <a:xfrm>
            <a:off x="1060660" y="4069359"/>
            <a:ext cx="1866942" cy="409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Dust Cover Mechanics</a:t>
            </a:r>
            <a:endParaRPr lang="en-US" sz="1833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DEEE6B82-632F-7186-D291-EFEE500963A6}"/>
              </a:ext>
            </a:extLst>
          </p:cNvPr>
          <p:cNvSpPr/>
          <p:nvPr/>
        </p:nvSpPr>
        <p:spPr>
          <a:xfrm>
            <a:off x="1060659" y="4478040"/>
            <a:ext cx="4594619" cy="1169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Exact mechanical properties of the dust cover are uncertain. Further analysis required to determine spring constant and torque transmission of bellows.</a:t>
            </a: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9427BFBD-D209-8312-830E-B2EC862F9DF8}"/>
              </a:ext>
            </a:extLst>
          </p:cNvPr>
          <p:cNvSpPr/>
          <p:nvPr/>
        </p:nvSpPr>
        <p:spPr>
          <a:xfrm>
            <a:off x="661441" y="240485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Further Actions</a:t>
            </a:r>
            <a:endParaRPr lang="en-US" sz="3708"/>
          </a:p>
        </p:txBody>
      </p:sp>
      <p:pic>
        <p:nvPicPr>
          <p:cNvPr id="16" name="Picture 15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40E23805-2477-2AB2-1B1F-1D791765D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sp>
        <p:nvSpPr>
          <p:cNvPr id="15" name="Shape 1">
            <a:extLst>
              <a:ext uri="{FF2B5EF4-FFF2-40B4-BE49-F238E27FC236}">
                <a16:creationId xmlns:a16="http://schemas.microsoft.com/office/drawing/2014/main" id="{D6A52A69-50D6-03FB-7621-2CDDA378C774}"/>
              </a:ext>
            </a:extLst>
          </p:cNvPr>
          <p:cNvSpPr/>
          <p:nvPr/>
        </p:nvSpPr>
        <p:spPr>
          <a:xfrm>
            <a:off x="6137881" y="3856925"/>
            <a:ext cx="5122788" cy="2092538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F602D69B-1F32-84A8-F956-216A66A2D2D5}"/>
              </a:ext>
            </a:extLst>
          </p:cNvPr>
          <p:cNvSpPr/>
          <p:nvPr/>
        </p:nvSpPr>
        <p:spPr>
          <a:xfrm>
            <a:off x="6112480" y="3856923"/>
            <a:ext cx="61377" cy="2088000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C2141FE8-883D-598E-D636-90EA4EF6D685}"/>
              </a:ext>
            </a:extLst>
          </p:cNvPr>
          <p:cNvSpPr/>
          <p:nvPr/>
        </p:nvSpPr>
        <p:spPr>
          <a:xfrm>
            <a:off x="6428493" y="4071336"/>
            <a:ext cx="1853567" cy="38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Sequential Adjustment</a:t>
            </a:r>
            <a:endParaRPr lang="en-US" sz="1833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DDCF5B90-0A8C-841C-79D6-86B7F56C7278}"/>
              </a:ext>
            </a:extLst>
          </p:cNvPr>
          <p:cNvSpPr/>
          <p:nvPr/>
        </p:nvSpPr>
        <p:spPr>
          <a:xfrm>
            <a:off x="6428493" y="4480018"/>
            <a:ext cx="4374974" cy="1569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Astronaut must rotate around system multiple times to incrementally raise chassis. Next design iteration should implement a way to extend all four legs simultaneously.</a:t>
            </a:r>
            <a:endParaRPr lang="en-US" sz="1458"/>
          </a:p>
        </p:txBody>
      </p:sp>
    </p:spTree>
    <p:extLst>
      <p:ext uri="{BB962C8B-B14F-4D97-AF65-F5344CB8AC3E}">
        <p14:creationId xmlns:p14="http://schemas.microsoft.com/office/powerpoint/2010/main" val="37954242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875779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endParaRPr lang="en-US" sz="3708"/>
          </a:p>
        </p:txBody>
      </p:sp>
      <p:sp>
        <p:nvSpPr>
          <p:cNvPr id="3" name="Text 1"/>
          <p:cNvSpPr/>
          <p:nvPr/>
        </p:nvSpPr>
        <p:spPr>
          <a:xfrm>
            <a:off x="661492" y="223718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Requirements Met</a:t>
            </a:r>
            <a:endParaRPr lang="en-US" sz="1833"/>
          </a:p>
        </p:txBody>
      </p:sp>
      <p:sp>
        <p:nvSpPr>
          <p:cNvPr id="4" name="Text 2"/>
          <p:cNvSpPr/>
          <p:nvPr/>
        </p:nvSpPr>
        <p:spPr>
          <a:xfrm>
            <a:off x="661492" y="2721471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Levels platform on ±15° slopes with ±1° accuracy</a:t>
            </a:r>
            <a:endParaRPr lang="en-US" sz="1458"/>
          </a:p>
        </p:txBody>
      </p:sp>
      <p:sp>
        <p:nvSpPr>
          <p:cNvPr id="5" name="Text 3"/>
          <p:cNvSpPr/>
          <p:nvPr/>
        </p:nvSpPr>
        <p:spPr>
          <a:xfrm>
            <a:off x="661492" y="3089970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Supports 130 kg load with safety factors &gt; 1.4</a:t>
            </a:r>
            <a:endParaRPr lang="en-US" sz="1458"/>
          </a:p>
        </p:txBody>
      </p:sp>
      <p:sp>
        <p:nvSpPr>
          <p:cNvPr id="6" name="Text 4"/>
          <p:cNvSpPr/>
          <p:nvPr/>
        </p:nvSpPr>
        <p:spPr>
          <a:xfrm>
            <a:off x="661492" y="3458469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Operates in vacuum, extreme temperatures, and abrasive dust</a:t>
            </a:r>
            <a:endParaRPr lang="en-US" sz="1458"/>
          </a:p>
        </p:txBody>
      </p:sp>
      <p:sp>
        <p:nvSpPr>
          <p:cNvPr id="7" name="Text 5"/>
          <p:cNvSpPr/>
          <p:nvPr/>
        </p:nvSpPr>
        <p:spPr>
          <a:xfrm>
            <a:off x="661492" y="4129386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Compact storage and manual actuation capability</a:t>
            </a:r>
            <a:endParaRPr lang="en-US" sz="1458"/>
          </a:p>
        </p:txBody>
      </p:sp>
      <p:sp>
        <p:nvSpPr>
          <p:cNvPr id="10" name="Text 7"/>
          <p:cNvSpPr/>
          <p:nvPr/>
        </p:nvSpPr>
        <p:spPr>
          <a:xfrm>
            <a:off x="661492" y="5079008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OASYS Leveling Mechanism provides a robust, lightweight foundation for lunar agriculture research, advancing the CSA's mission to enable sustainable space exploration.</a:t>
            </a:r>
            <a:endParaRPr lang="en-US" sz="1458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9FECD26E-578E-0666-0A4A-530BB0324A69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Mission Success</a:t>
            </a:r>
            <a:endParaRPr lang="en-US" sz="3708"/>
          </a:p>
        </p:txBody>
      </p:sp>
      <p:pic>
        <p:nvPicPr>
          <p:cNvPr id="11" name="Picture 10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B1ED3CAB-C5BE-BEEE-2503-BA487E7F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pic>
        <p:nvPicPr>
          <p:cNvPr id="12" name="Picture 11" descr="A drawing of a machine&#10;&#10;AI-generated content may be incorrect.">
            <a:extLst>
              <a:ext uri="{FF2B5EF4-FFF2-40B4-BE49-F238E27FC236}">
                <a16:creationId xmlns:a16="http://schemas.microsoft.com/office/drawing/2014/main" id="{ED634807-9099-D4D5-8617-926492769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957" y="1328056"/>
            <a:ext cx="4705831" cy="352697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2BB1-237A-B462-CCFA-EFF986413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61AA90E-C470-6620-BF6F-091A655C40CF}"/>
              </a:ext>
            </a:extLst>
          </p:cNvPr>
          <p:cNvSpPr/>
          <p:nvPr/>
        </p:nvSpPr>
        <p:spPr>
          <a:xfrm>
            <a:off x="6475354" y="2741301"/>
            <a:ext cx="5352157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7200">
                <a:solidFill>
                  <a:srgbClr val="FBF3FA"/>
                </a:solidFill>
                <a:latin typeface="Fira Mono Medium"/>
                <a:ea typeface="Fira Mono Medium"/>
              </a:rPr>
              <a:t>Thank You</a:t>
            </a:r>
            <a:endParaRPr lang="en-US" sz="720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D7C9011-8D0E-5009-EA10-E2F7BA162B4E}"/>
              </a:ext>
            </a:extLst>
          </p:cNvPr>
          <p:cNvSpPr/>
          <p:nvPr/>
        </p:nvSpPr>
        <p:spPr>
          <a:xfrm>
            <a:off x="6883711" y="3759754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3200">
                <a:solidFill>
                  <a:srgbClr val="E0D6DE"/>
                </a:solidFill>
                <a:latin typeface="Fira Sans"/>
              </a:rPr>
              <a:t>Q &amp; A</a:t>
            </a:r>
          </a:p>
        </p:txBody>
      </p:sp>
      <p:pic>
        <p:nvPicPr>
          <p:cNvPr id="2" name="Picture 1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E9227927-4591-7A9A-4FE3-ECD17699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6400800"/>
            <a:ext cx="457200" cy="457200"/>
          </a:xfrm>
          <a:prstGeom prst="rect">
            <a:avLst/>
          </a:prstGeom>
        </p:spPr>
      </p:pic>
      <p:pic>
        <p:nvPicPr>
          <p:cNvPr id="7" name="Picture 6" descr="Two astronauts in spacesuits working on a table&#10;&#10;AI-generated content may be incorrect.">
            <a:extLst>
              <a:ext uri="{FF2B5EF4-FFF2-40B4-BE49-F238E27FC236}">
                <a16:creationId xmlns:a16="http://schemas.microsoft.com/office/drawing/2014/main" id="{AB597E73-177D-8E60-5AA7-74BC66953F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13" r="7263" b="232"/>
          <a:stretch>
            <a:fillRect/>
          </a:stretch>
        </p:blipFill>
        <p:spPr>
          <a:xfrm>
            <a:off x="170999" y="1324441"/>
            <a:ext cx="6098364" cy="38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1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E0BC8-900C-E7AD-45EC-3C21CE684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9B8954C5-012B-70E8-DF9B-49C18BA37E31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Sources</a:t>
            </a: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</p:txBody>
      </p:sp>
      <p:pic>
        <p:nvPicPr>
          <p:cNvPr id="3" name="Picture 2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F2F094A0-B033-9801-0537-BE5956A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061AD150-A037-AF62-B276-46497D9AFDCA}"/>
              </a:ext>
            </a:extLst>
          </p:cNvPr>
          <p:cNvSpPr/>
          <p:nvPr/>
        </p:nvSpPr>
        <p:spPr>
          <a:xfrm>
            <a:off x="661441" y="1688409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endParaRPr lang="en-US" sz="1458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71474917-0D64-6D99-B639-EEF123DA5D9E}"/>
              </a:ext>
            </a:extLst>
          </p:cNvPr>
          <p:cNvSpPr/>
          <p:nvPr/>
        </p:nvSpPr>
        <p:spPr>
          <a:xfrm>
            <a:off x="661441" y="1385990"/>
            <a:ext cx="10709228" cy="469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>
                <a:solidFill>
                  <a:schemeClr val="bg1"/>
                </a:solidFill>
                <a:latin typeface="Fira Sans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https://www.keronite.com/surface-technology/</a:t>
            </a:r>
            <a:endParaRPr lang="en-US" sz="1458">
              <a:solidFill>
                <a:schemeClr val="bg1"/>
              </a:solidFill>
              <a:latin typeface="Fira Sans" pitchFamily="34" charset="0"/>
            </a:endParaRPr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>
                <a:solidFill>
                  <a:schemeClr val="bg1"/>
                </a:solidFill>
                <a:latin typeface="Fira Sans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https://ws2coating.com/other-lubes-and-coatings/mos2-dry-film-lubricant/</a:t>
            </a:r>
            <a:endParaRPr lang="en-US" sz="1458">
              <a:solidFill>
                <a:schemeClr val="bg1"/>
              </a:solidFill>
              <a:latin typeface="Fira Sans" pitchFamily="34" charset="0"/>
            </a:endParaRPr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>
                <a:solidFill>
                  <a:schemeClr val="bg1"/>
                </a:solidFill>
                <a:latin typeface="Fira Sans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https://ntrs.nasa.gov/api/citations/19960025621/downloads/19960025621.pdf</a:t>
            </a:r>
            <a:endParaRPr lang="en-US" sz="1458">
              <a:solidFill>
                <a:schemeClr val="bg1"/>
              </a:solidFill>
              <a:latin typeface="Fira Sans" pitchFamily="34" charset="0"/>
            </a:endParaRPr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>
                <a:solidFill>
                  <a:schemeClr val="bg1"/>
                </a:solidFill>
                <a:latin typeface="Fira Sans" pitchFamily="34" charset="0"/>
                <a:hlinkClick r:id="rId8"/>
              </a:rPr>
              <a:t>https://asm.matweb.com/search/SpecificMaterial.asp?bassnum=MA2219T87</a:t>
            </a:r>
            <a:endParaRPr lang="en-US" sz="1458">
              <a:solidFill>
                <a:schemeClr val="bg1"/>
              </a:solidFill>
              <a:latin typeface="Fira Sans" pitchFamily="34" charset="0"/>
            </a:endParaRPr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endParaRPr lang="en-US" sz="1458">
              <a:solidFill>
                <a:schemeClr val="bg1"/>
              </a:solidFill>
              <a:latin typeface="Fira Sans" pitchFamily="34" charset="0"/>
            </a:endParaRPr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endParaRPr lang="en-US" sz="1458">
              <a:solidFill>
                <a:schemeClr val="bg1"/>
              </a:solidFill>
              <a:latin typeface="Fira Sans" pitchFamily="34" charset="0"/>
            </a:endParaRPr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endParaRPr lang="en-US" sz="145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5433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921074"/>
            <a:ext cx="538628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endParaRPr lang="en-US" sz="3708"/>
          </a:p>
        </p:txBody>
      </p:sp>
      <p:sp>
        <p:nvSpPr>
          <p:cNvPr id="3" name="Shape 1"/>
          <p:cNvSpPr/>
          <p:nvPr/>
        </p:nvSpPr>
        <p:spPr>
          <a:xfrm>
            <a:off x="661492" y="2889746"/>
            <a:ext cx="3506338" cy="2837286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4" name="Shape 2"/>
          <p:cNvSpPr/>
          <p:nvPr/>
        </p:nvSpPr>
        <p:spPr>
          <a:xfrm>
            <a:off x="636091" y="2889745"/>
            <a:ext cx="64695" cy="2837285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5" name="Text 3"/>
          <p:cNvSpPr/>
          <p:nvPr/>
        </p:nvSpPr>
        <p:spPr>
          <a:xfrm>
            <a:off x="952104" y="3104158"/>
            <a:ext cx="1953763" cy="38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Sequential Adjustment</a:t>
            </a:r>
            <a:endParaRPr lang="en-US" sz="1833"/>
          </a:p>
        </p:txBody>
      </p:sp>
      <p:sp>
        <p:nvSpPr>
          <p:cNvPr id="6" name="Text 4"/>
          <p:cNvSpPr/>
          <p:nvPr/>
        </p:nvSpPr>
        <p:spPr>
          <a:xfrm>
            <a:off x="952104" y="3512840"/>
            <a:ext cx="2786558" cy="1569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Astronaut must rotate around system multiple times to incrementally raise chassis, preventing full extension of single leg to avoid dangerous tilt angles and payload shift.</a:t>
            </a:r>
            <a:endParaRPr lang="en-US" sz="1458"/>
          </a:p>
        </p:txBody>
      </p:sp>
      <p:sp>
        <p:nvSpPr>
          <p:cNvPr id="7" name="Shape 5"/>
          <p:cNvSpPr/>
          <p:nvPr/>
        </p:nvSpPr>
        <p:spPr>
          <a:xfrm>
            <a:off x="4378150" y="2889745"/>
            <a:ext cx="3350585" cy="2837284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8" name="Shape 6"/>
          <p:cNvSpPr/>
          <p:nvPr/>
        </p:nvSpPr>
        <p:spPr>
          <a:xfrm>
            <a:off x="4376813" y="2889745"/>
            <a:ext cx="63748" cy="2837284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9" name="Text 7"/>
          <p:cNvSpPr/>
          <p:nvPr/>
        </p:nvSpPr>
        <p:spPr>
          <a:xfrm>
            <a:off x="4668763" y="3104157"/>
            <a:ext cx="1866942" cy="409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Soil Bearing Capacity</a:t>
            </a:r>
            <a:endParaRPr lang="en-US" sz="1833"/>
          </a:p>
        </p:txBody>
      </p:sp>
      <p:sp>
        <p:nvSpPr>
          <p:cNvPr id="10" name="Text 8"/>
          <p:cNvSpPr/>
          <p:nvPr/>
        </p:nvSpPr>
        <p:spPr>
          <a:xfrm>
            <a:off x="4668763" y="3512839"/>
            <a:ext cx="2923164" cy="1257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Interface modeled using rigid ground assumption. Soil mechanics analysis required to validate footpad pressure against actual lunar regolith bearing capacity.</a:t>
            </a:r>
            <a:endParaRPr lang="en-US" sz="1458"/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428CF4F0-989B-B84E-6351-8CB7CB65B183}"/>
              </a:ext>
            </a:extLst>
          </p:cNvPr>
          <p:cNvSpPr/>
          <p:nvPr/>
        </p:nvSpPr>
        <p:spPr>
          <a:xfrm>
            <a:off x="7958273" y="2889745"/>
            <a:ext cx="3350585" cy="2837284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 sz="1500"/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3D67A7F5-4A85-4D27-A5C1-7E4E05E9BF5A}"/>
              </a:ext>
            </a:extLst>
          </p:cNvPr>
          <p:cNvSpPr/>
          <p:nvPr/>
        </p:nvSpPr>
        <p:spPr>
          <a:xfrm>
            <a:off x="7956936" y="2889745"/>
            <a:ext cx="63748" cy="2837284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D6BE0082-F205-9B8A-9BDF-55D971883BE4}"/>
              </a:ext>
            </a:extLst>
          </p:cNvPr>
          <p:cNvSpPr/>
          <p:nvPr/>
        </p:nvSpPr>
        <p:spPr>
          <a:xfrm>
            <a:off x="8248885" y="3104157"/>
            <a:ext cx="1866942" cy="409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Dust Cover Mechanics</a:t>
            </a:r>
            <a:endParaRPr lang="en-US" sz="1833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6E444F3D-B07E-3C42-4B50-3E90EED2B3DF}"/>
              </a:ext>
            </a:extLst>
          </p:cNvPr>
          <p:cNvSpPr/>
          <p:nvPr/>
        </p:nvSpPr>
        <p:spPr>
          <a:xfrm>
            <a:off x="8248885" y="3512839"/>
            <a:ext cx="2778719" cy="1257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Material properties of the dust cover are uncertain. Therefore, the torque transmission capability of the dust cover not determined and requires further analysis. </a:t>
            </a:r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86B8A08C-B3D6-6291-F695-C71C6F2204DD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Further Actions</a:t>
            </a:r>
            <a:endParaRPr lang="en-US" sz="3708"/>
          </a:p>
        </p:txBody>
      </p:sp>
      <p:pic>
        <p:nvPicPr>
          <p:cNvPr id="16" name="Picture 15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D251B588-4226-3EF9-4EA8-F08E40A2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87866" y="3369370"/>
            <a:ext cx="2705896" cy="11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 err="1">
                <a:solidFill>
                  <a:srgbClr val="E0D6DE"/>
                </a:solidFill>
                <a:latin typeface="Fira Mono Medium"/>
                <a:ea typeface="Fira Mono Medium"/>
              </a:rPr>
              <a:t>Junheon</a:t>
            </a:r>
            <a:r>
              <a:rPr lang="en-US" sz="1250">
                <a:solidFill>
                  <a:srgbClr val="E0D6DE"/>
                </a:solidFill>
                <a:latin typeface="Fira Mono Medium"/>
                <a:ea typeface="Fira Mono Medium"/>
              </a:rPr>
              <a:t> "The Juggernaut" Kim</a:t>
            </a:r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56803" y="4137919"/>
            <a:ext cx="2697262" cy="20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endParaRPr lang="en-US" sz="1000"/>
          </a:p>
        </p:txBody>
      </p:sp>
      <p:sp>
        <p:nvSpPr>
          <p:cNvPr id="7" name="Text 3"/>
          <p:cNvSpPr/>
          <p:nvPr/>
        </p:nvSpPr>
        <p:spPr>
          <a:xfrm>
            <a:off x="3276220" y="3369370"/>
            <a:ext cx="2311125" cy="19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>
                <a:solidFill>
                  <a:srgbClr val="E0D6DE"/>
                </a:solidFill>
                <a:latin typeface="Fira Mono Medium"/>
                <a:ea typeface="Fira Mono Medium"/>
              </a:rPr>
              <a:t>Stanley "The Rhino" Yang</a:t>
            </a:r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264193" y="3991027"/>
            <a:ext cx="2697262" cy="20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endParaRPr lang="en-US" sz="1000"/>
          </a:p>
        </p:txBody>
      </p:sp>
      <p:sp>
        <p:nvSpPr>
          <p:cNvPr id="10" name="Text 5"/>
          <p:cNvSpPr/>
          <p:nvPr/>
        </p:nvSpPr>
        <p:spPr>
          <a:xfrm>
            <a:off x="6264144" y="3366007"/>
            <a:ext cx="1631752" cy="203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>
                <a:solidFill>
                  <a:srgbClr val="E0D6DE"/>
                </a:solidFill>
                <a:latin typeface="Fira Mono Medium"/>
                <a:ea typeface="Fira Mono Medium"/>
              </a:rPr>
              <a:t>Sasha "The Ace" </a:t>
            </a:r>
            <a:r>
              <a:rPr lang="en-US" sz="1250" err="1">
                <a:solidFill>
                  <a:srgbClr val="E0D6DE"/>
                </a:solidFill>
                <a:latin typeface="Fira Mono Medium"/>
                <a:ea typeface="Fira Mono Medium"/>
              </a:rPr>
              <a:t>Koochin</a:t>
            </a:r>
            <a:endParaRPr lang="en-US" err="1"/>
          </a:p>
        </p:txBody>
      </p:sp>
      <p:sp>
        <p:nvSpPr>
          <p:cNvPr id="12" name="Text 6"/>
          <p:cNvSpPr/>
          <p:nvPr/>
        </p:nvSpPr>
        <p:spPr>
          <a:xfrm>
            <a:off x="9161666" y="3363553"/>
            <a:ext cx="2503920" cy="121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>
                <a:solidFill>
                  <a:srgbClr val="E0D6DE"/>
                </a:solidFill>
                <a:latin typeface="Fira Mono Medium"/>
                <a:ea typeface="Fira Mono Medium"/>
              </a:rPr>
              <a:t>Jaden "The Cannon" Pereira</a:t>
            </a:r>
          </a:p>
        </p:txBody>
      </p:sp>
      <p:sp>
        <p:nvSpPr>
          <p:cNvPr id="14" name="Text 7"/>
          <p:cNvSpPr/>
          <p:nvPr/>
        </p:nvSpPr>
        <p:spPr>
          <a:xfrm>
            <a:off x="245646" y="5940026"/>
            <a:ext cx="2595727" cy="19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>
                <a:solidFill>
                  <a:srgbClr val="E0D6DE"/>
                </a:solidFill>
                <a:latin typeface="Fira Mono Medium"/>
                <a:ea typeface="Fira Mono Medium"/>
              </a:rPr>
              <a:t>Danny “The Machine" Elizur</a:t>
            </a:r>
            <a:endParaRPr lang="en-US"/>
          </a:p>
        </p:txBody>
      </p:sp>
      <p:sp>
        <p:nvSpPr>
          <p:cNvPr id="16" name="Text 8"/>
          <p:cNvSpPr/>
          <p:nvPr/>
        </p:nvSpPr>
        <p:spPr>
          <a:xfrm>
            <a:off x="3151928" y="5945350"/>
            <a:ext cx="2568185" cy="10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>
                <a:solidFill>
                  <a:srgbClr val="E0D6DE"/>
                </a:solidFill>
                <a:latin typeface="Fira Mono Medium"/>
                <a:ea typeface="Fira Mono Medium"/>
              </a:rPr>
              <a:t>Colin "The Wildcard" Kitts</a:t>
            </a:r>
            <a:endParaRPr lang="en-US"/>
          </a:p>
        </p:txBody>
      </p:sp>
      <p:sp>
        <p:nvSpPr>
          <p:cNvPr id="18" name="Text 9"/>
          <p:cNvSpPr/>
          <p:nvPr/>
        </p:nvSpPr>
        <p:spPr>
          <a:xfrm>
            <a:off x="8962106" y="5938415"/>
            <a:ext cx="2907872" cy="12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>
                <a:solidFill>
                  <a:srgbClr val="E0D6DE"/>
                </a:solidFill>
                <a:latin typeface="Fira Mono Medium"/>
                <a:ea typeface="Fira Mono Medium"/>
              </a:rPr>
              <a:t>Ronny "The Whiz" </a:t>
            </a:r>
            <a:r>
              <a:rPr lang="en-US" sz="1250" err="1">
                <a:solidFill>
                  <a:srgbClr val="E0D6DE"/>
                </a:solidFill>
                <a:latin typeface="Fira Mono Medium"/>
                <a:ea typeface="Fira Mono Medium"/>
              </a:rPr>
              <a:t>Cravioto</a:t>
            </a:r>
            <a:r>
              <a:rPr lang="en-US" sz="1250">
                <a:solidFill>
                  <a:srgbClr val="E0D6DE"/>
                </a:solidFill>
                <a:latin typeface="Fira Mono Medium"/>
                <a:ea typeface="Fira Mono Medium"/>
              </a:rPr>
              <a:t>-Ross</a:t>
            </a:r>
            <a:endParaRPr lang="en-US"/>
          </a:p>
        </p:txBody>
      </p:sp>
      <p:sp>
        <p:nvSpPr>
          <p:cNvPr id="20" name="Text 10"/>
          <p:cNvSpPr/>
          <p:nvPr/>
        </p:nvSpPr>
        <p:spPr>
          <a:xfrm>
            <a:off x="6136826" y="5954530"/>
            <a:ext cx="2402932" cy="194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1250">
                <a:solidFill>
                  <a:srgbClr val="E0D6DE"/>
                </a:solidFill>
                <a:latin typeface="Fira Mono Medium"/>
                <a:ea typeface="Fira Mono Medium"/>
              </a:rPr>
              <a:t>Igal "The Demon" </a:t>
            </a:r>
            <a:r>
              <a:rPr lang="en-US" sz="1250" err="1">
                <a:solidFill>
                  <a:srgbClr val="E0D6DE"/>
                </a:solidFill>
                <a:latin typeface="Fira Mono Medium"/>
                <a:ea typeface="Fira Mono Medium"/>
              </a:rPr>
              <a:t>Avimelek</a:t>
            </a:r>
            <a:endParaRPr lang="en-US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90F266-5316-86F8-0089-76B05C29C212}"/>
              </a:ext>
            </a:extLst>
          </p:cNvPr>
          <p:cNvSpPr txBox="1"/>
          <p:nvPr/>
        </p:nvSpPr>
        <p:spPr>
          <a:xfrm>
            <a:off x="3047238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>
                <a:effectLst/>
              </a:rPr>
              <a:t> </a:t>
            </a:r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2C7DA6-55D2-3B69-06BE-B2E4BDAC5819}"/>
              </a:ext>
            </a:extLst>
          </p:cNvPr>
          <p:cNvSpPr txBox="1"/>
          <p:nvPr/>
        </p:nvSpPr>
        <p:spPr>
          <a:xfrm>
            <a:off x="3047238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>
                <a:effectLst/>
              </a:rPr>
              <a:t> </a:t>
            </a:r>
            <a:endParaRPr lang="en-CA"/>
          </a:p>
        </p:txBody>
      </p:sp>
      <p:pic>
        <p:nvPicPr>
          <p:cNvPr id="25" name="Google Shape;216;p26" hidden="1">
            <a:extLst>
              <a:ext uri="{FF2B5EF4-FFF2-40B4-BE49-F238E27FC236}">
                <a16:creationId xmlns:a16="http://schemas.microsoft.com/office/drawing/2014/main" id="{CEF53824-5D39-F597-0182-CB2F7F85E31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6929" y="1242167"/>
            <a:ext cx="1819977" cy="181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17;p26" hidden="1">
            <a:extLst>
              <a:ext uri="{FF2B5EF4-FFF2-40B4-BE49-F238E27FC236}">
                <a16:creationId xmlns:a16="http://schemas.microsoft.com/office/drawing/2014/main" id="{5B75B070-93B4-C4C3-33C2-D1870AE4942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024" y="1242166"/>
            <a:ext cx="1819977" cy="181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18;p26" hidden="1">
            <a:extLst>
              <a:ext uri="{FF2B5EF4-FFF2-40B4-BE49-F238E27FC236}">
                <a16:creationId xmlns:a16="http://schemas.microsoft.com/office/drawing/2014/main" id="{ADA532BA-E902-39B7-A250-F961B6BBC66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527" y="1239758"/>
            <a:ext cx="1819977" cy="1824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19;p26" hidden="1">
            <a:extLst>
              <a:ext uri="{FF2B5EF4-FFF2-40B4-BE49-F238E27FC236}">
                <a16:creationId xmlns:a16="http://schemas.microsoft.com/office/drawing/2014/main" id="{E481F6A5-B4FB-6339-7890-86BDAF5B108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847" y="1242167"/>
            <a:ext cx="1819977" cy="181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12;p26" hidden="1">
            <a:extLst>
              <a:ext uri="{FF2B5EF4-FFF2-40B4-BE49-F238E27FC236}">
                <a16:creationId xmlns:a16="http://schemas.microsoft.com/office/drawing/2014/main" id="{7C666CEA-03BB-846F-D268-28474E7ED8E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7157" y="3941033"/>
            <a:ext cx="1888069" cy="188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13;p26" hidden="1">
            <a:extLst>
              <a:ext uri="{FF2B5EF4-FFF2-40B4-BE49-F238E27FC236}">
                <a16:creationId xmlns:a16="http://schemas.microsoft.com/office/drawing/2014/main" id="{1A9F47DE-3BE8-16CE-2D1D-D44D634B109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280" y="3941076"/>
            <a:ext cx="1888026" cy="18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14;p26" hidden="1">
            <a:extLst>
              <a:ext uri="{FF2B5EF4-FFF2-40B4-BE49-F238E27FC236}">
                <a16:creationId xmlns:a16="http://schemas.microsoft.com/office/drawing/2014/main" id="{3E4D24F5-8594-9C19-7F7C-367BA1C871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59204" y="3937236"/>
            <a:ext cx="1888026" cy="18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15;p26" hidden="1">
            <a:extLst>
              <a:ext uri="{FF2B5EF4-FFF2-40B4-BE49-F238E27FC236}">
                <a16:creationId xmlns:a16="http://schemas.microsoft.com/office/drawing/2014/main" id="{FC8CC62E-1057-8A6E-4FE0-A4EDB4FE82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3887" y="3940936"/>
            <a:ext cx="1888026" cy="18880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428D417-6D0D-479B-2F2B-F133D6D5D2F7}"/>
              </a:ext>
            </a:extLst>
          </p:cNvPr>
          <p:cNvSpPr/>
          <p:nvPr/>
        </p:nvSpPr>
        <p:spPr>
          <a:xfrm>
            <a:off x="661442" y="60455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0">
                <a:solidFill>
                  <a:schemeClr val="bg1"/>
                </a:solidFill>
              </a:rPr>
              <a:t>Meet the Team</a:t>
            </a:r>
          </a:p>
        </p:txBody>
      </p:sp>
      <p:pic>
        <p:nvPicPr>
          <p:cNvPr id="2" name="Picture 1" descr="A person in a space suit&#10;&#10;AI-generated content may be incorrect." hidden="1">
            <a:extLst>
              <a:ext uri="{FF2B5EF4-FFF2-40B4-BE49-F238E27FC236}">
                <a16:creationId xmlns:a16="http://schemas.microsoft.com/office/drawing/2014/main" id="{B35A4E54-E73E-02EB-63B6-9FBB02E9C7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9965" y="1197429"/>
            <a:ext cx="1921043" cy="2046513"/>
          </a:xfrm>
          <a:prstGeom prst="rect">
            <a:avLst/>
          </a:prstGeom>
        </p:spPr>
      </p:pic>
      <p:pic>
        <p:nvPicPr>
          <p:cNvPr id="9" name="Picture 8" descr="A person in a space suit&#10;&#10;AI-generated content may be incorrect." hidden="1">
            <a:extLst>
              <a:ext uri="{FF2B5EF4-FFF2-40B4-BE49-F238E27FC236}">
                <a16:creationId xmlns:a16="http://schemas.microsoft.com/office/drawing/2014/main" id="{1AAD4979-6ECA-64CC-9401-4245C4CE0E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8223" y="1208314"/>
            <a:ext cx="1935981" cy="2035628"/>
          </a:xfrm>
          <a:prstGeom prst="rect">
            <a:avLst/>
          </a:prstGeom>
        </p:spPr>
      </p:pic>
      <p:pic>
        <p:nvPicPr>
          <p:cNvPr id="11" name="Picture 10" descr="A person in a space suit&#10;&#10;AI-generated content may be incorrect." hidden="1">
            <a:extLst>
              <a:ext uri="{FF2B5EF4-FFF2-40B4-BE49-F238E27FC236}">
                <a16:creationId xmlns:a16="http://schemas.microsoft.com/office/drawing/2014/main" id="{552BC967-5753-9E94-2222-BA35030174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1263" y="1197428"/>
            <a:ext cx="1918816" cy="2035628"/>
          </a:xfrm>
          <a:prstGeom prst="rect">
            <a:avLst/>
          </a:prstGeom>
        </p:spPr>
      </p:pic>
      <p:pic>
        <p:nvPicPr>
          <p:cNvPr id="13" name="Picture 12" descr="A person in a space suit&#10;&#10;AI-generated content may be incorrect." hidden="1">
            <a:extLst>
              <a:ext uri="{FF2B5EF4-FFF2-40B4-BE49-F238E27FC236}">
                <a16:creationId xmlns:a16="http://schemas.microsoft.com/office/drawing/2014/main" id="{5A2475A8-27C6-A893-3F50-2F169BB8FD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3290" y="3940629"/>
            <a:ext cx="1901734" cy="1992086"/>
          </a:xfrm>
          <a:prstGeom prst="rect">
            <a:avLst/>
          </a:prstGeom>
        </p:spPr>
      </p:pic>
      <p:pic>
        <p:nvPicPr>
          <p:cNvPr id="15" name="Picture 14" descr="A person in a space suit&#10;&#10;AI-generated content may be incorrect." hidden="1">
            <a:extLst>
              <a:ext uri="{FF2B5EF4-FFF2-40B4-BE49-F238E27FC236}">
                <a16:creationId xmlns:a16="http://schemas.microsoft.com/office/drawing/2014/main" id="{431A1A4E-CD10-4A07-7531-040E687698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938" y="3940627"/>
            <a:ext cx="1899495" cy="1992087"/>
          </a:xfrm>
          <a:prstGeom prst="rect">
            <a:avLst/>
          </a:prstGeom>
        </p:spPr>
      </p:pic>
      <p:pic>
        <p:nvPicPr>
          <p:cNvPr id="17" name="Picture 16" descr="A person in a space suit&#10;&#10;AI-generated content may be incorrect." hidden="1">
            <a:extLst>
              <a:ext uri="{FF2B5EF4-FFF2-40B4-BE49-F238E27FC236}">
                <a16:creationId xmlns:a16="http://schemas.microsoft.com/office/drawing/2014/main" id="{D8E386E3-85B0-2A52-D366-E26D5CDE72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3461" y="3940780"/>
            <a:ext cx="1919983" cy="1992086"/>
          </a:xfrm>
          <a:prstGeom prst="rect">
            <a:avLst/>
          </a:prstGeom>
        </p:spPr>
      </p:pic>
      <p:pic>
        <p:nvPicPr>
          <p:cNvPr id="19" name="Picture 18" descr="A person in a space suit&#10;&#10;AI-generated content may be incorrect." hidden="1">
            <a:extLst>
              <a:ext uri="{FF2B5EF4-FFF2-40B4-BE49-F238E27FC236}">
                <a16:creationId xmlns:a16="http://schemas.microsoft.com/office/drawing/2014/main" id="{EA79BC00-B587-CCA9-E450-AF0423B26A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1034" y="3940628"/>
            <a:ext cx="1917248" cy="1992087"/>
          </a:xfrm>
          <a:prstGeom prst="rect">
            <a:avLst/>
          </a:prstGeom>
        </p:spPr>
      </p:pic>
      <p:pic>
        <p:nvPicPr>
          <p:cNvPr id="33" name="Picture 32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FC54AF8B-A504-C1E3-1D49-6F69D085E1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pic>
        <p:nvPicPr>
          <p:cNvPr id="6" name="Picture 5" descr="A person in a space suit&#10;&#10;AI-generated content may be incorrect." hidden="1">
            <a:extLst>
              <a:ext uri="{FF2B5EF4-FFF2-40B4-BE49-F238E27FC236}">
                <a16:creationId xmlns:a16="http://schemas.microsoft.com/office/drawing/2014/main" id="{C1CB98A8-CF64-A846-4A67-2CEAF0E723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0067" y="1197429"/>
            <a:ext cx="1918751" cy="20356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F4C434-24F0-B65C-ADEB-30915602F71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7760" y="1355311"/>
            <a:ext cx="2579013" cy="1878826"/>
          </a:xfrm>
          <a:prstGeom prst="rect">
            <a:avLst/>
          </a:prstGeom>
        </p:spPr>
      </p:pic>
      <p:pic>
        <p:nvPicPr>
          <p:cNvPr id="34" name="Picture 33" descr="A person in a space suit&#10;&#10;AI-generated content may be incorrect.">
            <a:extLst>
              <a:ext uri="{FF2B5EF4-FFF2-40B4-BE49-F238E27FC236}">
                <a16:creationId xmlns:a16="http://schemas.microsoft.com/office/drawing/2014/main" id="{C20B4037-58B8-CBA1-EC97-DE879B538A7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18396" y="1355313"/>
            <a:ext cx="1273880" cy="1878826"/>
          </a:xfrm>
          <a:prstGeom prst="rect">
            <a:avLst/>
          </a:prstGeom>
        </p:spPr>
      </p:pic>
      <p:pic>
        <p:nvPicPr>
          <p:cNvPr id="35" name="Picture 34" descr="A person in an orange suit with a helmet and a flag behind him&#10;&#10;AI-generated content may be incorrect.">
            <a:extLst>
              <a:ext uri="{FF2B5EF4-FFF2-40B4-BE49-F238E27FC236}">
                <a16:creationId xmlns:a16="http://schemas.microsoft.com/office/drawing/2014/main" id="{5DBB74E7-0A3E-038F-0E00-8A2198EAF85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58204" y="1349494"/>
            <a:ext cx="1507715" cy="1867193"/>
          </a:xfrm>
          <a:prstGeom prst="rect">
            <a:avLst/>
          </a:prstGeom>
        </p:spPr>
      </p:pic>
      <p:pic>
        <p:nvPicPr>
          <p:cNvPr id="36" name="Picture 35" descr="A person in a white space suit&#10;&#10;AI-generated content may be incorrect.">
            <a:extLst>
              <a:ext uri="{FF2B5EF4-FFF2-40B4-BE49-F238E27FC236}">
                <a16:creationId xmlns:a16="http://schemas.microsoft.com/office/drawing/2014/main" id="{E29C2DF4-5EC9-D2B5-8A9F-F57A9E62BA9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1212" y="3914700"/>
            <a:ext cx="1521591" cy="1884643"/>
          </a:xfrm>
          <a:prstGeom prst="rect">
            <a:avLst/>
          </a:prstGeom>
        </p:spPr>
      </p:pic>
      <p:pic>
        <p:nvPicPr>
          <p:cNvPr id="37" name="Picture 36" descr="A person in a space suit&#10;&#10;AI-generated content may be incorrect.">
            <a:extLst>
              <a:ext uri="{FF2B5EF4-FFF2-40B4-BE49-F238E27FC236}">
                <a16:creationId xmlns:a16="http://schemas.microsoft.com/office/drawing/2014/main" id="{6673AF31-BA4E-9F30-6B26-C4244494A0F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01068" y="3926336"/>
            <a:ext cx="1256838" cy="1873011"/>
          </a:xfrm>
          <a:prstGeom prst="rect">
            <a:avLst/>
          </a:prstGeom>
        </p:spPr>
      </p:pic>
      <p:pic>
        <p:nvPicPr>
          <p:cNvPr id="38" name="Picture 37" descr="A person in a white suit&#10;&#10;AI-generated content may be incorrect.">
            <a:extLst>
              <a:ext uri="{FF2B5EF4-FFF2-40B4-BE49-F238E27FC236}">
                <a16:creationId xmlns:a16="http://schemas.microsoft.com/office/drawing/2014/main" id="{F12F4452-5F2C-396F-3374-A9C9B63F03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25329" y="3914703"/>
            <a:ext cx="1379283" cy="1861373"/>
          </a:xfrm>
          <a:prstGeom prst="rect">
            <a:avLst/>
          </a:prstGeom>
        </p:spPr>
      </p:pic>
      <p:pic>
        <p:nvPicPr>
          <p:cNvPr id="39" name="Picture 38" descr="A person in an orange suit with a helmet and a flag&#10;&#10;AI-generated content may be incorrect.">
            <a:extLst>
              <a:ext uri="{FF2B5EF4-FFF2-40B4-BE49-F238E27FC236}">
                <a16:creationId xmlns:a16="http://schemas.microsoft.com/office/drawing/2014/main" id="{5A1C1DC6-F2E1-4E22-9EC8-DE2DE5E71EF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flipH="1">
            <a:off x="6574682" y="3914703"/>
            <a:ext cx="1526409" cy="1890461"/>
          </a:xfrm>
          <a:prstGeom prst="rect">
            <a:avLst/>
          </a:prstGeom>
        </p:spPr>
      </p:pic>
      <p:pic>
        <p:nvPicPr>
          <p:cNvPr id="40" name="Picture 39" descr="A person in a space suit holding a helmet&#10;&#10;AI-generated content may be incorrect.">
            <a:extLst>
              <a:ext uri="{FF2B5EF4-FFF2-40B4-BE49-F238E27FC236}">
                <a16:creationId xmlns:a16="http://schemas.microsoft.com/office/drawing/2014/main" id="{A4D66866-7C18-2A98-D5D1-367450AE044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88168" y="1355650"/>
            <a:ext cx="1481729" cy="18910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87788" y="5913962"/>
            <a:ext cx="510282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endParaRPr lang="en-US" sz="3708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A84C44-133E-9E5B-6EC7-2BDEE2DBE00F}"/>
              </a:ext>
            </a:extLst>
          </p:cNvPr>
          <p:cNvGrpSpPr/>
          <p:nvPr/>
        </p:nvGrpSpPr>
        <p:grpSpPr>
          <a:xfrm>
            <a:off x="4935934" y="1410690"/>
            <a:ext cx="5203925" cy="1892202"/>
            <a:chOff x="4993084" y="1443235"/>
            <a:chExt cx="5203925" cy="1892202"/>
          </a:xfrm>
        </p:grpSpPr>
        <p:sp>
          <p:nvSpPr>
            <p:cNvPr id="4" name="Text 1"/>
            <p:cNvSpPr/>
            <p:nvPr/>
          </p:nvSpPr>
          <p:spPr>
            <a:xfrm>
              <a:off x="4993084" y="1443235"/>
              <a:ext cx="2692103" cy="29527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292"/>
                </a:lnSpc>
              </a:pPr>
              <a:r>
                <a:rPr lang="en-US" sz="1833">
                  <a:solidFill>
                    <a:srgbClr val="FBF3FA"/>
                  </a:solidFill>
                  <a:latin typeface="Fira Mono Medium" pitchFamily="34" charset="0"/>
                  <a:ea typeface="Fira Mono Medium" pitchFamily="34" charset="-122"/>
                  <a:cs typeface="Fira Mono Medium" pitchFamily="34" charset="-120"/>
                </a:rPr>
                <a:t>Key Considerations:</a:t>
              </a:r>
              <a:endParaRPr lang="en-US" sz="1833"/>
            </a:p>
          </p:txBody>
        </p:sp>
        <p:sp>
          <p:nvSpPr>
            <p:cNvPr id="5" name="Text 2"/>
            <p:cNvSpPr/>
            <p:nvPr/>
          </p:nvSpPr>
          <p:spPr>
            <a:xfrm>
              <a:off x="4993085" y="1927522"/>
              <a:ext cx="520392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2375"/>
                </a:lnSpc>
                <a:buSzPct val="100000"/>
                <a:buChar char="•"/>
              </a:pPr>
              <a:r>
                <a:rPr lang="en-US" sz="1458">
                  <a:solidFill>
                    <a:srgbClr val="E0D6DE"/>
                  </a:solidFill>
                  <a:latin typeface="Fira Sans" pitchFamily="34" charset="0"/>
                  <a:ea typeface="Fira Sans" pitchFamily="34" charset="-122"/>
                  <a:cs typeface="Fira Sans" pitchFamily="34" charset="-120"/>
                </a:rPr>
                <a:t>Manual torque application via crank handle tool.</a:t>
              </a:r>
              <a:endParaRPr lang="en-US" sz="1458"/>
            </a:p>
          </p:txBody>
        </p:sp>
        <p:sp>
          <p:nvSpPr>
            <p:cNvPr id="6" name="Text 3"/>
            <p:cNvSpPr/>
            <p:nvPr/>
          </p:nvSpPr>
          <p:spPr>
            <a:xfrm>
              <a:off x="4993085" y="2296020"/>
              <a:ext cx="520392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2375"/>
                </a:lnSpc>
                <a:buSzPct val="100000"/>
                <a:buChar char="•"/>
              </a:pPr>
              <a:r>
                <a:rPr lang="en-US" sz="1458">
                  <a:solidFill>
                    <a:srgbClr val="E0D6DE"/>
                  </a:solidFill>
                  <a:latin typeface="Fira Sans" pitchFamily="34" charset="0"/>
                  <a:ea typeface="Fira Sans" pitchFamily="34" charset="-122"/>
                  <a:cs typeface="Fira Sans" pitchFamily="34" charset="-120"/>
                </a:rPr>
                <a:t>Torque required: 1.487 Nm (raise), 0.825 Nm (lower).</a:t>
              </a:r>
              <a:endParaRPr lang="en-US" sz="1458"/>
            </a:p>
          </p:txBody>
        </p:sp>
        <p:sp>
          <p:nvSpPr>
            <p:cNvPr id="7" name="Text 4"/>
            <p:cNvSpPr/>
            <p:nvPr/>
          </p:nvSpPr>
          <p:spPr>
            <a:xfrm>
              <a:off x="4993085" y="2664519"/>
              <a:ext cx="520392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2375"/>
                </a:lnSpc>
                <a:buSzPct val="100000"/>
                <a:buChar char="•"/>
              </a:pPr>
              <a:r>
                <a:rPr lang="en-US" sz="1458">
                  <a:solidFill>
                    <a:srgbClr val="E0D6DE"/>
                  </a:solidFill>
                  <a:latin typeface="Fira Sans" pitchFamily="34" charset="0"/>
                  <a:ea typeface="Fira Sans" pitchFamily="34" charset="-122"/>
                  <a:cs typeface="Fira Sans" pitchFamily="34" charset="-120"/>
                </a:rPr>
                <a:t>Astronaut capability: ~160N pushing force in lunar gravity.</a:t>
              </a:r>
              <a:endParaRPr lang="en-US" sz="1458"/>
            </a:p>
          </p:txBody>
        </p:sp>
        <p:sp>
          <p:nvSpPr>
            <p:cNvPr id="8" name="Text 5"/>
            <p:cNvSpPr/>
            <p:nvPr/>
          </p:nvSpPr>
          <p:spPr>
            <a:xfrm>
              <a:off x="4993085" y="3033018"/>
              <a:ext cx="5203924" cy="30241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39" indent="-285739">
                <a:lnSpc>
                  <a:spcPts val="2375"/>
                </a:lnSpc>
                <a:buSzPct val="100000"/>
                <a:buChar char="•"/>
              </a:pPr>
              <a:r>
                <a:rPr lang="en-US" sz="1458">
                  <a:solidFill>
                    <a:srgbClr val="E0D6DE"/>
                  </a:solidFill>
                  <a:latin typeface="Fira Sans" pitchFamily="34" charset="0"/>
                  <a:ea typeface="Fira Sans" pitchFamily="34" charset="-122"/>
                  <a:cs typeface="Fira Sans" pitchFamily="34" charset="-120"/>
                </a:rPr>
                <a:t>Handle designed larger than minimum for space suit use.</a:t>
              </a:r>
              <a:endParaRPr lang="en-US" sz="1458"/>
            </a:p>
          </p:txBody>
        </p:sp>
      </p:grpSp>
      <p:sp>
        <p:nvSpPr>
          <p:cNvPr id="9" name="Shape 6"/>
          <p:cNvSpPr/>
          <p:nvPr/>
        </p:nvSpPr>
        <p:spPr>
          <a:xfrm>
            <a:off x="661491" y="4714180"/>
            <a:ext cx="4274442" cy="972642"/>
          </a:xfrm>
          <a:prstGeom prst="roundRect">
            <a:avLst>
              <a:gd name="adj" fmla="val 3530"/>
            </a:avLst>
          </a:prstGeom>
          <a:solidFill>
            <a:srgbClr val="4D0038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52" y="5105996"/>
            <a:ext cx="236240" cy="1890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275754" y="4729361"/>
            <a:ext cx="3660180" cy="972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Alternative: A power tool similar to </a:t>
            </a:r>
          </a:p>
          <a:p>
            <a:pPr>
              <a:lnSpc>
                <a:spcPts val="2375"/>
              </a:lnSpc>
            </a:pPr>
            <a:r>
              <a:rPr lang="en-US" sz="1458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NASA's Pistol Grip Tool can be used for </a:t>
            </a:r>
          </a:p>
          <a:p>
            <a:pPr>
              <a:lnSpc>
                <a:spcPts val="2375"/>
              </a:lnSpc>
            </a:pPr>
            <a:r>
              <a:rPr lang="en-US" sz="1458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deployment as well.</a:t>
            </a:r>
            <a:endParaRPr lang="en-US" sz="1458"/>
          </a:p>
        </p:txBody>
      </p:sp>
      <p:pic>
        <p:nvPicPr>
          <p:cNvPr id="1028" name="Picture 4" descr="Pistol Grip Tool - NASA Science">
            <a:extLst>
              <a:ext uri="{FF2B5EF4-FFF2-40B4-BE49-F238E27FC236}">
                <a16:creationId xmlns:a16="http://schemas.microsoft.com/office/drawing/2014/main" id="{A19D464B-E3BA-A7F8-0B12-6A77C496F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196" y="3633368"/>
            <a:ext cx="5236008" cy="294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grey wrench with a nut&#10;&#10;AI-generated content may be incorrect.">
            <a:extLst>
              <a:ext uri="{FF2B5EF4-FFF2-40B4-BE49-F238E27FC236}">
                <a16:creationId xmlns:a16="http://schemas.microsoft.com/office/drawing/2014/main" id="{4C78D27D-EFED-916E-489D-67235DD9C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96" y="1171178"/>
            <a:ext cx="2444166" cy="3315862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B56251A7-13A4-D9A1-913A-E7C05B83E692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Power Requirements</a:t>
            </a: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</p:txBody>
      </p:sp>
      <p:pic>
        <p:nvPicPr>
          <p:cNvPr id="13" name="Picture 12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059FB4F2-6879-4581-C5AA-812D7434A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72A125C-1641-9994-4A82-A67B52E55709}"/>
              </a:ext>
            </a:extLst>
          </p:cNvPr>
          <p:cNvSpPr/>
          <p:nvPr/>
        </p:nvSpPr>
        <p:spPr>
          <a:xfrm>
            <a:off x="661442" y="60455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0">
                <a:solidFill>
                  <a:schemeClr val="bg1"/>
                </a:solidFill>
              </a:rPr>
              <a:t>Our Mentor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85D8E348-3266-4392-7C66-2DB0A901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5391" r="-270" b="5391"/>
          <a:stretch>
            <a:fillRect/>
          </a:stretch>
        </p:blipFill>
        <p:spPr>
          <a:xfrm>
            <a:off x="4307717" y="1197934"/>
            <a:ext cx="3572847" cy="3558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476E6-30FE-A5F4-111F-BB9F2C35A611}"/>
              </a:ext>
            </a:extLst>
          </p:cNvPr>
          <p:cNvSpPr txBox="1"/>
          <p:nvPr/>
        </p:nvSpPr>
        <p:spPr>
          <a:xfrm>
            <a:off x="1952977" y="4944533"/>
            <a:ext cx="828604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Egor Yaritsa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Engineer – Engineering Development &amp; Capability Demonstration Program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Canadian Space Agency (CSA)</a:t>
            </a:r>
          </a:p>
        </p:txBody>
      </p:sp>
      <p:pic>
        <p:nvPicPr>
          <p:cNvPr id="8" name="Picture 7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EAA5E081-41AB-80C6-27FF-649CED5E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9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10927" y="1574999"/>
            <a:ext cx="2819400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Terrain Compensation</a:t>
            </a:r>
            <a:endParaRPr lang="en-US" sz="2400"/>
          </a:p>
        </p:txBody>
      </p:sp>
      <p:sp>
        <p:nvSpPr>
          <p:cNvPr id="4" name="Text 2"/>
          <p:cNvSpPr/>
          <p:nvPr/>
        </p:nvSpPr>
        <p:spPr>
          <a:xfrm>
            <a:off x="710928" y="2056607"/>
            <a:ext cx="5208786" cy="601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Level platform on slopes up to </a:t>
            </a:r>
            <a:r>
              <a:rPr lang="en-US" u="sng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±15°</a:t>
            </a: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from horizontal with </a:t>
            </a:r>
            <a:r>
              <a:rPr lang="en-US" u="sng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±1°</a:t>
            </a: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accuracy.</a:t>
            </a:r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10927" y="2846189"/>
            <a:ext cx="2349698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Load Capacity</a:t>
            </a:r>
            <a:endParaRPr lang="en-US" sz="2400"/>
          </a:p>
        </p:txBody>
      </p:sp>
      <p:sp>
        <p:nvSpPr>
          <p:cNvPr id="6" name="Text 4"/>
          <p:cNvSpPr/>
          <p:nvPr/>
        </p:nvSpPr>
        <p:spPr>
          <a:xfrm>
            <a:off x="710928" y="3327797"/>
            <a:ext cx="5208786" cy="601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Support </a:t>
            </a:r>
            <a:r>
              <a:rPr lang="en-US" u="sng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130 kg</a:t>
            </a: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distributed load under lunar gravity (1.62 m/s²).</a:t>
            </a:r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10928" y="4117380"/>
            <a:ext cx="2537519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Power Independence</a:t>
            </a:r>
            <a:endParaRPr lang="en-US" sz="2400"/>
          </a:p>
        </p:txBody>
      </p:sp>
      <p:sp>
        <p:nvSpPr>
          <p:cNvPr id="8" name="Text 6"/>
          <p:cNvSpPr/>
          <p:nvPr/>
        </p:nvSpPr>
        <p:spPr>
          <a:xfrm>
            <a:off x="710928" y="4598988"/>
            <a:ext cx="5208786" cy="601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Function without dedicated electrical supply; use external tools only.</a:t>
            </a:r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10927" y="5388570"/>
            <a:ext cx="2349698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Compact Storage</a:t>
            </a:r>
            <a:endParaRPr lang="en-US" sz="2400"/>
          </a:p>
        </p:txBody>
      </p:sp>
      <p:sp>
        <p:nvSpPr>
          <p:cNvPr id="10" name="Text 8"/>
          <p:cNvSpPr/>
          <p:nvPr/>
        </p:nvSpPr>
        <p:spPr>
          <a:xfrm>
            <a:off x="710928" y="5870178"/>
            <a:ext cx="5208786" cy="789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Fit within </a:t>
            </a:r>
            <a:r>
              <a:rPr lang="en-US" u="sng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1105 mm × 715 mm</a:t>
            </a: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envelope when fully stowed.</a:t>
            </a:r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6331644" y="1574999"/>
            <a:ext cx="2349698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Ground Clearance</a:t>
            </a:r>
            <a:endParaRPr lang="en-US" sz="2400"/>
          </a:p>
        </p:txBody>
      </p:sp>
      <p:sp>
        <p:nvSpPr>
          <p:cNvPr id="12" name="Text 10"/>
          <p:cNvSpPr/>
          <p:nvPr/>
        </p:nvSpPr>
        <p:spPr>
          <a:xfrm>
            <a:off x="6331645" y="2056607"/>
            <a:ext cx="5208786" cy="601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 minimum </a:t>
            </a:r>
            <a:r>
              <a:rPr lang="en-US" u="sng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 meter clearance</a:t>
            </a: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from ground to highest point when leveled.</a:t>
            </a:r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331645" y="2846189"/>
            <a:ext cx="3242369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Thermal Operating Range</a:t>
            </a:r>
            <a:endParaRPr lang="en-US" sz="2400"/>
          </a:p>
        </p:txBody>
      </p:sp>
      <p:sp>
        <p:nvSpPr>
          <p:cNvPr id="14" name="Text 12"/>
          <p:cNvSpPr/>
          <p:nvPr/>
        </p:nvSpPr>
        <p:spPr>
          <a:xfrm>
            <a:off x="6331645" y="3327797"/>
            <a:ext cx="5208786" cy="601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Withstand thermal cycling from </a:t>
            </a:r>
            <a:r>
              <a:rPr lang="en-US" u="sng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-200°C to +100°C</a:t>
            </a: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throughout 6-week operational lifespan.</a:t>
            </a:r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6331644" y="4117380"/>
            <a:ext cx="2960390" cy="293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400">
                <a:solidFill>
                  <a:srgbClr val="FBF3FA"/>
                </a:solidFill>
                <a:latin typeface="Fira Mono Medium"/>
                <a:ea typeface="Fira Mono Medium"/>
                <a:cs typeface="Fira Mono Medium" pitchFamily="34" charset="-120"/>
              </a:rPr>
              <a:t>Lunar Dust Resilience</a:t>
            </a:r>
            <a:endParaRPr lang="en-US" sz="2400">
              <a:latin typeface="Aptos"/>
              <a:ea typeface="Fira Mono Medium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331645" y="4598988"/>
            <a:ext cx="5208786" cy="601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Prevent </a:t>
            </a:r>
            <a:r>
              <a:rPr lang="en-US" u="sng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abrasive dust contamination</a:t>
            </a:r>
            <a:r>
              <a:rPr lang="en-US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of moving parts and maintain functionality in regolith environment.</a:t>
            </a:r>
            <a:endParaRPr lang="en-US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FA18C541-70A1-67EE-9FAF-1EA6A6144BF7}"/>
              </a:ext>
            </a:extLst>
          </p:cNvPr>
          <p:cNvSpPr/>
          <p:nvPr/>
        </p:nvSpPr>
        <p:spPr>
          <a:xfrm>
            <a:off x="661442" y="604553"/>
            <a:ext cx="616342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Critical Requirements</a:t>
            </a:r>
            <a:endParaRPr lang="en-US" sz="3708"/>
          </a:p>
        </p:txBody>
      </p:sp>
      <p:pic>
        <p:nvPicPr>
          <p:cNvPr id="18" name="Picture 17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F69103C8-AA06-87C6-0F35-BAA349E8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661492" y="2099484"/>
            <a:ext cx="5339953" cy="1793963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4" name="Text 2"/>
          <p:cNvSpPr/>
          <p:nvPr/>
        </p:nvSpPr>
        <p:spPr>
          <a:xfrm>
            <a:off x="850503" y="2288495"/>
            <a:ext cx="496192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28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System Mass</a:t>
            </a:r>
            <a:endParaRPr lang="en-US" sz="2800"/>
          </a:p>
        </p:txBody>
      </p:sp>
      <p:sp>
        <p:nvSpPr>
          <p:cNvPr id="5" name="Text 3"/>
          <p:cNvSpPr/>
          <p:nvPr/>
        </p:nvSpPr>
        <p:spPr>
          <a:xfrm>
            <a:off x="850503" y="2697178"/>
            <a:ext cx="49619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Minimized through I-beam selection and aluminum alloy—critical as launch costs scale with mass.</a:t>
            </a:r>
            <a:endParaRPr lang="en-US" sz="2000"/>
          </a:p>
        </p:txBody>
      </p:sp>
      <p:sp>
        <p:nvSpPr>
          <p:cNvPr id="6" name="Shape 4"/>
          <p:cNvSpPr/>
          <p:nvPr/>
        </p:nvSpPr>
        <p:spPr>
          <a:xfrm>
            <a:off x="6190457" y="2099484"/>
            <a:ext cx="5340053" cy="1793963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7" name="Text 5"/>
          <p:cNvSpPr/>
          <p:nvPr/>
        </p:nvSpPr>
        <p:spPr>
          <a:xfrm>
            <a:off x="6379469" y="2288495"/>
            <a:ext cx="496202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28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Ease of Use</a:t>
            </a:r>
            <a:endParaRPr lang="en-US" sz="2800"/>
          </a:p>
        </p:txBody>
      </p:sp>
      <p:sp>
        <p:nvSpPr>
          <p:cNvPr id="8" name="Text 6"/>
          <p:cNvSpPr/>
          <p:nvPr/>
        </p:nvSpPr>
        <p:spPr>
          <a:xfrm>
            <a:off x="6379469" y="2697178"/>
            <a:ext cx="496202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Simple crank handle operation; large diameter for thick gloves; no complex sequences.</a:t>
            </a:r>
            <a:endParaRPr lang="en-US" sz="2000"/>
          </a:p>
        </p:txBody>
      </p:sp>
      <p:sp>
        <p:nvSpPr>
          <p:cNvPr id="9" name="Shape 7"/>
          <p:cNvSpPr/>
          <p:nvPr/>
        </p:nvSpPr>
        <p:spPr>
          <a:xfrm>
            <a:off x="661492" y="4611693"/>
            <a:ext cx="5339953" cy="1846616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0" name="Text 8"/>
          <p:cNvSpPr/>
          <p:nvPr/>
        </p:nvSpPr>
        <p:spPr>
          <a:xfrm>
            <a:off x="850504" y="4800704"/>
            <a:ext cx="496192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28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Design Simplicity</a:t>
            </a:r>
            <a:endParaRPr lang="en-US" sz="2800"/>
          </a:p>
        </p:txBody>
      </p:sp>
      <p:sp>
        <p:nvSpPr>
          <p:cNvPr id="11" name="Text 9"/>
          <p:cNvSpPr/>
          <p:nvPr/>
        </p:nvSpPr>
        <p:spPr>
          <a:xfrm>
            <a:off x="850503" y="5209386"/>
            <a:ext cx="4961930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Symmetric four-leg design enables component reuse, reducing complexity and overhead.</a:t>
            </a:r>
            <a:endParaRPr lang="en-US" sz="2000"/>
          </a:p>
        </p:txBody>
      </p:sp>
      <p:sp>
        <p:nvSpPr>
          <p:cNvPr id="12" name="Shape 10"/>
          <p:cNvSpPr/>
          <p:nvPr/>
        </p:nvSpPr>
        <p:spPr>
          <a:xfrm>
            <a:off x="6190457" y="4611693"/>
            <a:ext cx="5340053" cy="1846616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sp>
        <p:nvSpPr>
          <p:cNvPr id="13" name="Text 11"/>
          <p:cNvSpPr/>
          <p:nvPr/>
        </p:nvSpPr>
        <p:spPr>
          <a:xfrm>
            <a:off x="6379468" y="4800704"/>
            <a:ext cx="496202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280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Robustness</a:t>
            </a:r>
            <a:endParaRPr lang="en-US" sz="2800"/>
          </a:p>
        </p:txBody>
      </p:sp>
      <p:sp>
        <p:nvSpPr>
          <p:cNvPr id="14" name="Text 12"/>
          <p:cNvSpPr/>
          <p:nvPr/>
        </p:nvSpPr>
        <p:spPr>
          <a:xfrm>
            <a:off x="6379469" y="5209386"/>
            <a:ext cx="496202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Self-locking screws, discrete hinge positions, and dust protection minimize failure modes.</a:t>
            </a:r>
            <a:endParaRPr lang="en-US" sz="2000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E584D99D-E5F7-1290-2E73-99EE7209D323}"/>
              </a:ext>
            </a:extLst>
          </p:cNvPr>
          <p:cNvSpPr/>
          <p:nvPr/>
        </p:nvSpPr>
        <p:spPr>
          <a:xfrm>
            <a:off x="661441" y="604553"/>
            <a:ext cx="737076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Design Evaluation Criteria</a:t>
            </a:r>
            <a:endParaRPr lang="en-US" sz="3708"/>
          </a:p>
        </p:txBody>
      </p:sp>
      <p:pic>
        <p:nvPicPr>
          <p:cNvPr id="17" name="Picture 16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87B37300-FB00-73EC-B351-C7CEF473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1E910-F8DD-19A1-7C75-930176062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9">
            <a:extLst>
              <a:ext uri="{FF2B5EF4-FFF2-40B4-BE49-F238E27FC236}">
                <a16:creationId xmlns:a16="http://schemas.microsoft.com/office/drawing/2014/main" id="{50640687-D28D-2A07-EDF1-FE6FEBDF32A6}"/>
              </a:ext>
            </a:extLst>
          </p:cNvPr>
          <p:cNvSpPr/>
          <p:nvPr/>
        </p:nvSpPr>
        <p:spPr>
          <a:xfrm>
            <a:off x="661492" y="1862928"/>
            <a:ext cx="4635127" cy="4306755"/>
          </a:xfrm>
          <a:prstGeom prst="roundRect">
            <a:avLst>
              <a:gd name="adj" fmla="val 1320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en-CA" sz="15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E13F86-F87C-2575-83A6-B4C1B913E711}"/>
              </a:ext>
            </a:extLst>
          </p:cNvPr>
          <p:cNvGrpSpPr/>
          <p:nvPr/>
        </p:nvGrpSpPr>
        <p:grpSpPr>
          <a:xfrm>
            <a:off x="850402" y="3734128"/>
            <a:ext cx="567035" cy="567035"/>
            <a:chOff x="6379468" y="1860253"/>
            <a:chExt cx="567035" cy="567035"/>
          </a:xfrm>
        </p:grpSpPr>
        <p:sp>
          <p:nvSpPr>
            <p:cNvPr id="9" name="Shape 6">
              <a:extLst>
                <a:ext uri="{FF2B5EF4-FFF2-40B4-BE49-F238E27FC236}">
                  <a16:creationId xmlns:a16="http://schemas.microsoft.com/office/drawing/2014/main" id="{D26C03B2-272A-B36E-B2AA-074E9EF9A491}"/>
                </a:ext>
              </a:extLst>
            </p:cNvPr>
            <p:cNvSpPr/>
            <p:nvPr/>
          </p:nvSpPr>
          <p:spPr>
            <a:xfrm>
              <a:off x="6379468" y="1860253"/>
              <a:ext cx="567035" cy="567035"/>
            </a:xfrm>
            <a:prstGeom prst="roundRect">
              <a:avLst>
                <a:gd name="adj" fmla="val 13436980"/>
              </a:avLst>
            </a:prstGeom>
            <a:solidFill>
              <a:srgbClr val="FF6BD8"/>
            </a:solidFill>
            <a:ln/>
          </p:spPr>
          <p:txBody>
            <a:bodyPr/>
            <a:lstStyle/>
            <a:p>
              <a:endParaRPr lang="en-CA" sz="1500"/>
            </a:p>
          </p:txBody>
        </p:sp>
        <p:pic>
          <p:nvPicPr>
            <p:cNvPr id="10" name="Image 1" descr="preencoded.png">
              <a:extLst>
                <a:ext uri="{FF2B5EF4-FFF2-40B4-BE49-F238E27FC236}">
                  <a16:creationId xmlns:a16="http://schemas.microsoft.com/office/drawing/2014/main" id="{B3B25194-0488-55DE-19F8-EAAFFFD1A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35440" y="2016125"/>
              <a:ext cx="255092" cy="255092"/>
            </a:xfrm>
            <a:prstGeom prst="rect">
              <a:avLst/>
            </a:prstGeom>
          </p:spPr>
        </p:pic>
      </p:grpSp>
      <p:sp>
        <p:nvSpPr>
          <p:cNvPr id="11" name="Text 7">
            <a:extLst>
              <a:ext uri="{FF2B5EF4-FFF2-40B4-BE49-F238E27FC236}">
                <a16:creationId xmlns:a16="http://schemas.microsoft.com/office/drawing/2014/main" id="{051B671F-F708-163C-B058-27069FAD8B5E}"/>
              </a:ext>
            </a:extLst>
          </p:cNvPr>
          <p:cNvSpPr/>
          <p:nvPr/>
        </p:nvSpPr>
        <p:spPr>
          <a:xfrm>
            <a:off x="1606347" y="3853851"/>
            <a:ext cx="2833787" cy="324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Lead Screw Actuation</a:t>
            </a:r>
            <a:endParaRPr lang="en-US" sz="1833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CAA8D6-CF43-1DBA-62A3-1F17CB6CCFE3}"/>
              </a:ext>
            </a:extLst>
          </p:cNvPr>
          <p:cNvGrpSpPr/>
          <p:nvPr/>
        </p:nvGrpSpPr>
        <p:grpSpPr>
          <a:xfrm>
            <a:off x="850503" y="4541406"/>
            <a:ext cx="567035" cy="567035"/>
            <a:chOff x="850503" y="4196854"/>
            <a:chExt cx="567035" cy="567035"/>
          </a:xfrm>
        </p:grpSpPr>
        <p:sp>
          <p:nvSpPr>
            <p:cNvPr id="14" name="Shape 10">
              <a:extLst>
                <a:ext uri="{FF2B5EF4-FFF2-40B4-BE49-F238E27FC236}">
                  <a16:creationId xmlns:a16="http://schemas.microsoft.com/office/drawing/2014/main" id="{A6569DA8-658D-2A95-C191-A516C642F6D3}"/>
                </a:ext>
              </a:extLst>
            </p:cNvPr>
            <p:cNvSpPr/>
            <p:nvPr/>
          </p:nvSpPr>
          <p:spPr>
            <a:xfrm>
              <a:off x="850503" y="4196854"/>
              <a:ext cx="567035" cy="567035"/>
            </a:xfrm>
            <a:prstGeom prst="roundRect">
              <a:avLst>
                <a:gd name="adj" fmla="val 13436980"/>
              </a:avLst>
            </a:prstGeom>
            <a:solidFill>
              <a:srgbClr val="FF6BD8"/>
            </a:solidFill>
            <a:ln/>
          </p:spPr>
          <p:txBody>
            <a:bodyPr/>
            <a:lstStyle/>
            <a:p>
              <a:endParaRPr lang="en-CA" sz="1500"/>
            </a:p>
          </p:txBody>
        </p:sp>
        <p:pic>
          <p:nvPicPr>
            <p:cNvPr id="15" name="Image 2" descr="preencoded.png">
              <a:extLst>
                <a:ext uri="{FF2B5EF4-FFF2-40B4-BE49-F238E27FC236}">
                  <a16:creationId xmlns:a16="http://schemas.microsoft.com/office/drawing/2014/main" id="{229C849C-3F06-4C8C-18A9-F443922A0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6475" y="4352727"/>
              <a:ext cx="255092" cy="255092"/>
            </a:xfrm>
            <a:prstGeom prst="rect">
              <a:avLst/>
            </a:prstGeom>
          </p:spPr>
        </p:pic>
      </p:grpSp>
      <p:sp>
        <p:nvSpPr>
          <p:cNvPr id="16" name="Text 11">
            <a:extLst>
              <a:ext uri="{FF2B5EF4-FFF2-40B4-BE49-F238E27FC236}">
                <a16:creationId xmlns:a16="http://schemas.microsoft.com/office/drawing/2014/main" id="{3ED9CDB3-4BA2-98BF-CBFB-E59D09BD2BB1}"/>
              </a:ext>
            </a:extLst>
          </p:cNvPr>
          <p:cNvSpPr/>
          <p:nvPr/>
        </p:nvSpPr>
        <p:spPr>
          <a:xfrm>
            <a:off x="1573409" y="4659890"/>
            <a:ext cx="2362696" cy="324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Dust Protection</a:t>
            </a:r>
            <a:endParaRPr lang="en-US" sz="1833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701A89-00EA-71D8-85AA-6CF3717129C6}"/>
              </a:ext>
            </a:extLst>
          </p:cNvPr>
          <p:cNvGrpSpPr/>
          <p:nvPr/>
        </p:nvGrpSpPr>
        <p:grpSpPr>
          <a:xfrm>
            <a:off x="850403" y="5348684"/>
            <a:ext cx="567035" cy="567035"/>
            <a:chOff x="850403" y="5348684"/>
            <a:chExt cx="567035" cy="567035"/>
          </a:xfrm>
        </p:grpSpPr>
        <p:sp>
          <p:nvSpPr>
            <p:cNvPr id="19" name="Shape 14">
              <a:extLst>
                <a:ext uri="{FF2B5EF4-FFF2-40B4-BE49-F238E27FC236}">
                  <a16:creationId xmlns:a16="http://schemas.microsoft.com/office/drawing/2014/main" id="{64FBE797-13D8-E8B9-44B5-3D750A143158}"/>
                </a:ext>
              </a:extLst>
            </p:cNvPr>
            <p:cNvSpPr/>
            <p:nvPr/>
          </p:nvSpPr>
          <p:spPr>
            <a:xfrm>
              <a:off x="850403" y="5348684"/>
              <a:ext cx="567035" cy="567035"/>
            </a:xfrm>
            <a:prstGeom prst="roundRect">
              <a:avLst>
                <a:gd name="adj" fmla="val 13436980"/>
              </a:avLst>
            </a:prstGeom>
            <a:solidFill>
              <a:srgbClr val="FF6BD8"/>
            </a:solidFill>
            <a:ln/>
          </p:spPr>
          <p:txBody>
            <a:bodyPr/>
            <a:lstStyle/>
            <a:p>
              <a:endParaRPr lang="en-CA" sz="1500"/>
            </a:p>
          </p:txBody>
        </p:sp>
        <p:pic>
          <p:nvPicPr>
            <p:cNvPr id="20" name="Image 3" descr="preencoded.png">
              <a:extLst>
                <a:ext uri="{FF2B5EF4-FFF2-40B4-BE49-F238E27FC236}">
                  <a16:creationId xmlns:a16="http://schemas.microsoft.com/office/drawing/2014/main" id="{6EF1DD32-8437-E546-FC70-293E13619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6375" y="5497931"/>
              <a:ext cx="255092" cy="255092"/>
            </a:xfrm>
            <a:prstGeom prst="rect">
              <a:avLst/>
            </a:prstGeom>
          </p:spPr>
        </p:pic>
      </p:grpSp>
      <p:sp>
        <p:nvSpPr>
          <p:cNvPr id="21" name="Text 15">
            <a:extLst>
              <a:ext uri="{FF2B5EF4-FFF2-40B4-BE49-F238E27FC236}">
                <a16:creationId xmlns:a16="http://schemas.microsoft.com/office/drawing/2014/main" id="{9924C407-927B-0D38-ADB6-F3C16221ACCA}"/>
              </a:ext>
            </a:extLst>
          </p:cNvPr>
          <p:cNvSpPr/>
          <p:nvPr/>
        </p:nvSpPr>
        <p:spPr>
          <a:xfrm>
            <a:off x="1573409" y="5465929"/>
            <a:ext cx="2408733" cy="324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Ground Adaptation</a:t>
            </a:r>
            <a:endParaRPr lang="en-US" sz="1833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7B741EED-44E9-5477-AE18-62106F670570}"/>
              </a:ext>
            </a:extLst>
          </p:cNvPr>
          <p:cNvSpPr/>
          <p:nvPr/>
        </p:nvSpPr>
        <p:spPr>
          <a:xfrm>
            <a:off x="661492" y="604553"/>
            <a:ext cx="1023179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Components</a:t>
            </a:r>
          </a:p>
          <a:p>
            <a:pPr>
              <a:lnSpc>
                <a:spcPts val="4625"/>
              </a:lnSpc>
            </a:pPr>
            <a:endParaRPr lang="en-US" sz="3708">
              <a:solidFill>
                <a:srgbClr val="FBF3FA"/>
              </a:solidFill>
              <a:latin typeface="Fira Mono Medium" pitchFamily="34" charset="0"/>
              <a:ea typeface="Fira Mono Medium" pitchFamily="34" charset="-122"/>
              <a:cs typeface="Fira Mono Medium" pitchFamily="34" charset="-12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D77497F-609A-BC69-0EBD-2E1ADDAD32CB}"/>
              </a:ext>
            </a:extLst>
          </p:cNvPr>
          <p:cNvSpPr/>
          <p:nvPr/>
        </p:nvSpPr>
        <p:spPr>
          <a:xfrm>
            <a:off x="1573409" y="3047812"/>
            <a:ext cx="2362696" cy="324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Hinge Locking Mechanism</a:t>
            </a:r>
            <a:endParaRPr lang="en-US" sz="1833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AF8B56-72F3-975B-A1A0-6E8AE2C9A1F6}"/>
              </a:ext>
            </a:extLst>
          </p:cNvPr>
          <p:cNvGrpSpPr/>
          <p:nvPr/>
        </p:nvGrpSpPr>
        <p:grpSpPr>
          <a:xfrm>
            <a:off x="850402" y="2926850"/>
            <a:ext cx="567035" cy="567035"/>
            <a:chOff x="850503" y="1860253"/>
            <a:chExt cx="567035" cy="567035"/>
          </a:xfrm>
        </p:grpSpPr>
        <p:sp>
          <p:nvSpPr>
            <p:cNvPr id="30" name="Shape 2">
              <a:extLst>
                <a:ext uri="{FF2B5EF4-FFF2-40B4-BE49-F238E27FC236}">
                  <a16:creationId xmlns:a16="http://schemas.microsoft.com/office/drawing/2014/main" id="{8F6712BE-06A5-E0B2-65FC-2E4DB849403A}"/>
                </a:ext>
              </a:extLst>
            </p:cNvPr>
            <p:cNvSpPr/>
            <p:nvPr/>
          </p:nvSpPr>
          <p:spPr>
            <a:xfrm>
              <a:off x="850503" y="1860253"/>
              <a:ext cx="567035" cy="567035"/>
            </a:xfrm>
            <a:prstGeom prst="roundRect">
              <a:avLst>
                <a:gd name="adj" fmla="val 13436980"/>
              </a:avLst>
            </a:prstGeom>
            <a:solidFill>
              <a:srgbClr val="FF6BD8"/>
            </a:solidFill>
            <a:ln/>
          </p:spPr>
          <p:txBody>
            <a:bodyPr/>
            <a:lstStyle/>
            <a:p>
              <a:endParaRPr lang="en-CA" sz="1500"/>
            </a:p>
          </p:txBody>
        </p:sp>
        <p:pic>
          <p:nvPicPr>
            <p:cNvPr id="31" name="Image 0" descr="Lock outline">
              <a:extLst>
                <a:ext uri="{FF2B5EF4-FFF2-40B4-BE49-F238E27FC236}">
                  <a16:creationId xmlns:a16="http://schemas.microsoft.com/office/drawing/2014/main" id="{F7657D6E-1EAE-DC94-A29B-1020CCDF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006475" y="2016125"/>
              <a:ext cx="255092" cy="255092"/>
            </a:xfrm>
            <a:prstGeom prst="rect">
              <a:avLst/>
            </a:prstGeom>
          </p:spPr>
        </p:pic>
      </p:grpSp>
      <p:sp>
        <p:nvSpPr>
          <p:cNvPr id="42" name="Text 3">
            <a:extLst>
              <a:ext uri="{FF2B5EF4-FFF2-40B4-BE49-F238E27FC236}">
                <a16:creationId xmlns:a16="http://schemas.microsoft.com/office/drawing/2014/main" id="{40837C3F-0117-ABE0-AA32-B4927CB4D8F9}"/>
              </a:ext>
            </a:extLst>
          </p:cNvPr>
          <p:cNvSpPr/>
          <p:nvPr/>
        </p:nvSpPr>
        <p:spPr>
          <a:xfrm>
            <a:off x="1573510" y="2240534"/>
            <a:ext cx="2362696" cy="324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Four-Leg System</a:t>
            </a:r>
            <a:endParaRPr lang="en-US" sz="1833"/>
          </a:p>
        </p:txBody>
      </p:sp>
      <p:sp>
        <p:nvSpPr>
          <p:cNvPr id="45" name="Shape 2">
            <a:extLst>
              <a:ext uri="{FF2B5EF4-FFF2-40B4-BE49-F238E27FC236}">
                <a16:creationId xmlns:a16="http://schemas.microsoft.com/office/drawing/2014/main" id="{100137EF-5C88-F98F-4CC5-99699A11917F}"/>
              </a:ext>
            </a:extLst>
          </p:cNvPr>
          <p:cNvSpPr/>
          <p:nvPr/>
        </p:nvSpPr>
        <p:spPr>
          <a:xfrm>
            <a:off x="850401" y="2119572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FF6BD8"/>
          </a:solidFill>
          <a:ln/>
        </p:spPr>
        <p:txBody>
          <a:bodyPr/>
          <a:lstStyle/>
          <a:p>
            <a:endParaRPr lang="en-CA" sz="1500"/>
          </a:p>
        </p:txBody>
      </p:sp>
      <p:pic>
        <p:nvPicPr>
          <p:cNvPr id="4" name="Picture 3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8B1FF688-0B54-D8A3-9A29-F82B04984F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pic>
        <p:nvPicPr>
          <p:cNvPr id="3" name="Picture 2" descr="A black and pink logo&#10;&#10;AI-generated content may be incorrect.">
            <a:extLst>
              <a:ext uri="{FF2B5EF4-FFF2-40B4-BE49-F238E27FC236}">
                <a16:creationId xmlns:a16="http://schemas.microsoft.com/office/drawing/2014/main" id="{18B75EC3-B36A-DE48-0614-669B8C4B9F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815" y="2177141"/>
            <a:ext cx="547489" cy="446315"/>
          </a:xfrm>
          <a:prstGeom prst="rect">
            <a:avLst/>
          </a:prstGeom>
        </p:spPr>
      </p:pic>
      <p:pic>
        <p:nvPicPr>
          <p:cNvPr id="8" name="Picture 7" descr="A black and pink logo&#10;&#10;AI-generated content may be incorrect.">
            <a:extLst>
              <a:ext uri="{FF2B5EF4-FFF2-40B4-BE49-F238E27FC236}">
                <a16:creationId xmlns:a16="http://schemas.microsoft.com/office/drawing/2014/main" id="{6F1DD3E3-5AE8-CA5A-5260-55051CF946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454" y="2177240"/>
            <a:ext cx="547489" cy="446315"/>
          </a:xfrm>
          <a:prstGeom prst="rect">
            <a:avLst/>
          </a:prstGeom>
        </p:spPr>
      </p:pic>
      <p:pic>
        <p:nvPicPr>
          <p:cNvPr id="18" name="Picture 17" descr="A small metal box with metal legs&#10;&#10;AI-generated content may be incorrect.">
            <a:extLst>
              <a:ext uri="{FF2B5EF4-FFF2-40B4-BE49-F238E27FC236}">
                <a16:creationId xmlns:a16="http://schemas.microsoft.com/office/drawing/2014/main" id="{7BA53A95-3F6C-84D7-D0F6-2DEFDA8B98F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415" y="1493536"/>
            <a:ext cx="5845184" cy="467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8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602357" y="2059586"/>
            <a:ext cx="5407620" cy="1305223"/>
          </a:xfrm>
          <a:prstGeom prst="roundRect">
            <a:avLst>
              <a:gd name="adj" fmla="val 1978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4" name="Text 2"/>
          <p:cNvSpPr/>
          <p:nvPr/>
        </p:nvSpPr>
        <p:spPr>
          <a:xfrm>
            <a:off x="793453" y="2250681"/>
            <a:ext cx="2968526" cy="26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Rigid Ground Assumption</a:t>
            </a:r>
            <a:endParaRPr lang="en-US" sz="1667"/>
          </a:p>
        </p:txBody>
      </p:sp>
      <p:sp>
        <p:nvSpPr>
          <p:cNvPr id="5" name="Text 3"/>
          <p:cNvSpPr/>
          <p:nvPr/>
        </p:nvSpPr>
        <p:spPr>
          <a:xfrm>
            <a:off x="793453" y="2622851"/>
            <a:ext cx="5025430" cy="55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Soil bearing analysis assumes a perfectly rigid lunar surface, simplifying interaction models.</a:t>
            </a:r>
            <a:endParaRPr lang="en-US" sz="1333"/>
          </a:p>
        </p:txBody>
      </p:sp>
      <p:sp>
        <p:nvSpPr>
          <p:cNvPr id="6" name="Shape 4"/>
          <p:cNvSpPr/>
          <p:nvPr/>
        </p:nvSpPr>
        <p:spPr>
          <a:xfrm>
            <a:off x="6182023" y="2059586"/>
            <a:ext cx="5407620" cy="1305223"/>
          </a:xfrm>
          <a:prstGeom prst="roundRect">
            <a:avLst>
              <a:gd name="adj" fmla="val 1978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7" name="Text 5"/>
          <p:cNvSpPr/>
          <p:nvPr/>
        </p:nvSpPr>
        <p:spPr>
          <a:xfrm>
            <a:off x="6373119" y="2250681"/>
            <a:ext cx="2194123" cy="26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Load Distribution</a:t>
            </a:r>
            <a:endParaRPr lang="en-US" sz="1667"/>
          </a:p>
        </p:txBody>
      </p:sp>
      <p:sp>
        <p:nvSpPr>
          <p:cNvPr id="8" name="Text 6"/>
          <p:cNvSpPr/>
          <p:nvPr/>
        </p:nvSpPr>
        <p:spPr>
          <a:xfrm>
            <a:off x="6373118" y="2622851"/>
            <a:ext cx="5025430" cy="55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Center of gravity is assumed to be within 20% of its geometrical center.</a:t>
            </a:r>
            <a:endParaRPr lang="en-US" sz="1333"/>
          </a:p>
        </p:txBody>
      </p:sp>
      <p:sp>
        <p:nvSpPr>
          <p:cNvPr id="9" name="Shape 7"/>
          <p:cNvSpPr/>
          <p:nvPr/>
        </p:nvSpPr>
        <p:spPr>
          <a:xfrm>
            <a:off x="602357" y="3536854"/>
            <a:ext cx="5407620" cy="1580654"/>
          </a:xfrm>
          <a:prstGeom prst="roundRect">
            <a:avLst>
              <a:gd name="adj" fmla="val 1978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0" name="Text 8"/>
          <p:cNvSpPr/>
          <p:nvPr/>
        </p:nvSpPr>
        <p:spPr>
          <a:xfrm>
            <a:off x="793453" y="3727949"/>
            <a:ext cx="3226594" cy="26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Static Loading Conditions</a:t>
            </a:r>
            <a:endParaRPr lang="en-US" sz="1667"/>
          </a:p>
        </p:txBody>
      </p:sp>
      <p:sp>
        <p:nvSpPr>
          <p:cNvPr id="11" name="Text 9"/>
          <p:cNvSpPr/>
          <p:nvPr/>
        </p:nvSpPr>
        <p:spPr>
          <a:xfrm>
            <a:off x="793453" y="4100119"/>
            <a:ext cx="5025430" cy="55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Design accounts only for steady-state loads, excluding dynamic impacts or vibrations during operation.</a:t>
            </a:r>
            <a:endParaRPr lang="en-US" sz="1333"/>
          </a:p>
        </p:txBody>
      </p:sp>
      <p:sp>
        <p:nvSpPr>
          <p:cNvPr id="18" name="Shape 16"/>
          <p:cNvSpPr/>
          <p:nvPr/>
        </p:nvSpPr>
        <p:spPr>
          <a:xfrm>
            <a:off x="6182023" y="3540919"/>
            <a:ext cx="5407620" cy="1580654"/>
          </a:xfrm>
          <a:prstGeom prst="roundRect">
            <a:avLst>
              <a:gd name="adj" fmla="val 1633"/>
            </a:avLst>
          </a:prstGeom>
          <a:solidFill>
            <a:srgbClr val="0F0F10"/>
          </a:solidFill>
          <a:ln w="22860">
            <a:solidFill>
              <a:srgbClr val="474748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9" name="Text 17"/>
          <p:cNvSpPr/>
          <p:nvPr/>
        </p:nvSpPr>
        <p:spPr>
          <a:xfrm>
            <a:off x="6373118" y="3732013"/>
            <a:ext cx="2581275" cy="26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Lead Screw Alignment</a:t>
            </a:r>
            <a:endParaRPr lang="en-US" sz="1667"/>
          </a:p>
        </p:txBody>
      </p:sp>
      <p:sp>
        <p:nvSpPr>
          <p:cNvPr id="20" name="Text 18"/>
          <p:cNvSpPr/>
          <p:nvPr/>
        </p:nvSpPr>
        <p:spPr>
          <a:xfrm>
            <a:off x="6373118" y="4104184"/>
            <a:ext cx="5025430" cy="826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Preliminary calculations indicate that slight misalignment of the lead screw will not cause binding. Following calculations are done assuming this finding.</a:t>
            </a:r>
            <a:endParaRPr lang="en-US" sz="1333"/>
          </a:p>
        </p:txBody>
      </p:sp>
      <p:sp>
        <p:nvSpPr>
          <p:cNvPr id="21" name="Text 19"/>
          <p:cNvSpPr/>
          <p:nvPr/>
        </p:nvSpPr>
        <p:spPr>
          <a:xfrm>
            <a:off x="602357" y="6096695"/>
            <a:ext cx="10987286" cy="275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assumptions are vital for simplifying complex analyses, providing a foundational basis for initial design validation.</a:t>
            </a:r>
            <a:endParaRPr lang="en-US" sz="1333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A03C9621-A89C-9404-9B49-D85D6B28A1DA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Design Assumptions &amp; Simplifications</a:t>
            </a:r>
          </a:p>
        </p:txBody>
      </p:sp>
      <p:pic>
        <p:nvPicPr>
          <p:cNvPr id="22" name="Picture 21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C4EBE01B-5EC0-2BD1-0BC1-3CAFB8A95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AC32BE8C-FC4A-7091-D894-5E83BA25FA86}"/>
              </a:ext>
            </a:extLst>
          </p:cNvPr>
          <p:cNvSpPr/>
          <p:nvPr/>
        </p:nvSpPr>
        <p:spPr>
          <a:xfrm>
            <a:off x="793452" y="2250681"/>
            <a:ext cx="2968526" cy="26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Rigid Ground Assumption</a:t>
            </a:r>
            <a:endParaRPr lang="en-US" sz="1667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9483E9FC-38AA-30D6-FCA5-4D7CE6E39998}"/>
              </a:ext>
            </a:extLst>
          </p:cNvPr>
          <p:cNvSpPr/>
          <p:nvPr/>
        </p:nvSpPr>
        <p:spPr>
          <a:xfrm>
            <a:off x="6373118" y="2250681"/>
            <a:ext cx="2194123" cy="26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Load Distribution</a:t>
            </a:r>
            <a:endParaRPr lang="en-US" sz="1667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D720DA5A-36D5-7CA6-C43E-05DFF57780C6}"/>
              </a:ext>
            </a:extLst>
          </p:cNvPr>
          <p:cNvSpPr/>
          <p:nvPr/>
        </p:nvSpPr>
        <p:spPr>
          <a:xfrm>
            <a:off x="793452" y="3727949"/>
            <a:ext cx="3226594" cy="26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Static Loading Conditions</a:t>
            </a:r>
            <a:endParaRPr lang="en-US" sz="166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C3446DD-F9EA-07F0-11F5-321915E13E4F}"/>
              </a:ext>
            </a:extLst>
          </p:cNvPr>
          <p:cNvSpPr txBox="1"/>
          <p:nvPr/>
        </p:nvSpPr>
        <p:spPr>
          <a:xfrm>
            <a:off x="661441" y="1238729"/>
            <a:ext cx="2623081" cy="24391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917"/>
              </a:lnSpc>
            </a:pPr>
            <a:r>
              <a:rPr lang="en-US">
                <a:solidFill>
                  <a:schemeClr val="bg1"/>
                </a:solidFill>
                <a:latin typeface="Fira Sans" panose="020B0503050000020004" pitchFamily="34" charset="0"/>
                <a:ea typeface="Fira Mono Medium" pitchFamily="34" charset="-122"/>
                <a:cs typeface="Fira Mono Medium" pitchFamily="34" charset="-120"/>
              </a:rPr>
              <a:t>Aluminum 2219-T87</a:t>
            </a:r>
          </a:p>
        </p:txBody>
      </p:sp>
      <p:sp>
        <p:nvSpPr>
          <p:cNvPr id="2" name="Text 0"/>
          <p:cNvSpPr/>
          <p:nvPr/>
        </p:nvSpPr>
        <p:spPr>
          <a:xfrm>
            <a:off x="489334" y="1087039"/>
            <a:ext cx="4114800" cy="47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endParaRPr lang="en-US" sz="3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2"/>
              <p:cNvSpPr/>
              <p:nvPr/>
            </p:nvSpPr>
            <p:spPr>
              <a:xfrm>
                <a:off x="5246836" y="1713716"/>
                <a:ext cx="6851376" cy="490491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Density: </a:t>
                </a:r>
                <a:r>
                  <a:rPr lang="en-US" sz="2000" u="sng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2840 kg/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b="0" i="1" u="sng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0" u="sng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sz="2000" i="0" u="sng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u="sng">
                  <a:solidFill>
                    <a:schemeClr val="bg2">
                      <a:lumMod val="75000"/>
                    </a:schemeClr>
                  </a:solidFill>
                  <a:latin typeface="Fira Sans" panose="020B0503050000020004" pitchFamily="34" charset="0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Lightweight - Nearly 2.75x lighter than wrought steel</a:t>
                </a:r>
              </a:p>
              <a:p>
                <a:pPr lvl="1"/>
                <a:endParaRPr lang="en-US" sz="2000">
                  <a:solidFill>
                    <a:schemeClr val="bg2">
                      <a:lumMod val="75000"/>
                    </a:schemeClr>
                  </a:solidFill>
                  <a:latin typeface="Fira Sans" panose="020B05030500000200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Yield Strength: </a:t>
                </a:r>
                <a:r>
                  <a:rPr lang="en-US" sz="2000" u="sng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393 MPa</a:t>
                </a:r>
                <a:endParaRPr lang="en-US" sz="2000">
                  <a:solidFill>
                    <a:schemeClr val="bg2">
                      <a:lumMod val="75000"/>
                    </a:schemeClr>
                  </a:solidFill>
                  <a:latin typeface="Fira Sans" panose="020B0503050000020004" pitchFamily="34" charset="0"/>
                </a:endParaRPr>
              </a:p>
              <a:p>
                <a:endParaRPr lang="en-US" sz="2000">
                  <a:solidFill>
                    <a:schemeClr val="bg2">
                      <a:lumMod val="75000"/>
                    </a:schemeClr>
                  </a:solidFill>
                  <a:latin typeface="Fira Sans" panose="020B05030500000200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Fatigue Strength: </a:t>
                </a:r>
                <a:r>
                  <a:rPr lang="en-US" sz="2000" u="sng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103 MPa</a:t>
                </a: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	</a:t>
                </a:r>
              </a:p>
              <a:p>
                <a:pPr lvl="1"/>
                <a:endParaRPr lang="en-US" sz="2000">
                  <a:solidFill>
                    <a:schemeClr val="bg2">
                      <a:lumMod val="75000"/>
                    </a:schemeClr>
                  </a:solidFill>
                  <a:latin typeface="Fira Sans" panose="020B05030500000200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Brinell Hardness: </a:t>
                </a:r>
                <a:r>
                  <a:rPr lang="en-US" sz="2000" u="sng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130 HB</a:t>
                </a:r>
              </a:p>
              <a:p>
                <a:pPr lvl="1"/>
                <a:endParaRPr lang="en-US" sz="2000">
                  <a:solidFill>
                    <a:schemeClr val="bg2">
                      <a:lumMod val="75000"/>
                    </a:schemeClr>
                  </a:solidFill>
                  <a:latin typeface="Fira Sans" panose="020B05030500000200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Creep: 0.4 Tm = 217.2°C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Subject to low stresses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6-week long mission</a:t>
                </a:r>
              </a:p>
              <a:p>
                <a:pPr lvl="1"/>
                <a:endParaRPr lang="en-US" sz="2000">
                  <a:solidFill>
                    <a:schemeClr val="bg2">
                      <a:lumMod val="75000"/>
                    </a:schemeClr>
                  </a:solidFill>
                  <a:latin typeface="Fira Sans" panose="020B0503050000020004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Thermal Operating Range: -200°C to 100°C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Gains strength at cryogenic temperatures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chemeClr val="bg2">
                        <a:lumMod val="75000"/>
                      </a:schemeClr>
                    </a:solidFill>
                    <a:latin typeface="Fira Sans" panose="020B0503050000020004" pitchFamily="34" charset="0"/>
                  </a:rPr>
                  <a:t>Aluminum – FCC Material – DBTT not an issue</a:t>
                </a:r>
              </a:p>
            </p:txBody>
          </p:sp>
        </mc:Choice>
        <mc:Fallback xmlns="">
          <p:sp>
            <p:nvSpPr>
              <p:cNvPr id="6" name="Tex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836" y="1713716"/>
                <a:ext cx="6851376" cy="4904919"/>
              </a:xfrm>
              <a:prstGeom prst="rect">
                <a:avLst/>
              </a:prstGeom>
              <a:blipFill>
                <a:blip r:embed="rId3"/>
                <a:stretch>
                  <a:fillRect l="-2135" t="-1615" b="-2609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 descr="Aluminum Alloy 2219: Properties, Tempers, and Applications - ChansMachining">
            <a:extLst>
              <a:ext uri="{FF2B5EF4-FFF2-40B4-BE49-F238E27FC236}">
                <a16:creationId xmlns:a16="http://schemas.microsoft.com/office/drawing/2014/main" id="{5A7F22E1-D2E1-EBA9-726A-41DEB0F99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61" y="2403231"/>
            <a:ext cx="3818373" cy="261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CE17273A-9B50-FEE1-BD97-351D03C49068}"/>
              </a:ext>
            </a:extLst>
          </p:cNvPr>
          <p:cNvSpPr/>
          <p:nvPr/>
        </p:nvSpPr>
        <p:spPr>
          <a:xfrm>
            <a:off x="7950297" y="2247591"/>
            <a:ext cx="2968526" cy="26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endParaRPr lang="en-US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06F7879F-1158-CDF4-E79F-FAEDE4A2065E}"/>
              </a:ext>
            </a:extLst>
          </p:cNvPr>
          <p:cNvSpPr/>
          <p:nvPr/>
        </p:nvSpPr>
        <p:spPr>
          <a:xfrm>
            <a:off x="661441" y="604553"/>
            <a:ext cx="1023184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Material Selection</a:t>
            </a:r>
          </a:p>
        </p:txBody>
      </p:sp>
      <p:pic>
        <p:nvPicPr>
          <p:cNvPr id="5" name="Picture 4" descr="A red and blue background with white text&#10;&#10;AI-generated content may be incorrect.">
            <a:extLst>
              <a:ext uri="{FF2B5EF4-FFF2-40B4-BE49-F238E27FC236}">
                <a16:creationId xmlns:a16="http://schemas.microsoft.com/office/drawing/2014/main" id="{CDB306B2-CF52-FE1D-40BE-7A1ACE98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8020" y="6398347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6439D-FB26-9C25-885C-76FDB2B71F4D}"/>
              </a:ext>
            </a:extLst>
          </p:cNvPr>
          <p:cNvSpPr txBox="1"/>
          <p:nvPr/>
        </p:nvSpPr>
        <p:spPr>
          <a:xfrm>
            <a:off x="2520462" y="2403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DC200831-C59F-450D-8F59-4ACA17A6C5DC}"/>
              </a:ext>
            </a:extLst>
          </p:cNvPr>
          <p:cNvSpPr/>
          <p:nvPr/>
        </p:nvSpPr>
        <p:spPr>
          <a:xfrm>
            <a:off x="641734" y="1239439"/>
            <a:ext cx="4114800" cy="47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endParaRPr lang="en-US"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2366</Words>
  <Application>Microsoft Office PowerPoint</Application>
  <PresentationFormat>Widescreen</PresentationFormat>
  <Paragraphs>381</Paragraphs>
  <Slides>30</Slides>
  <Notes>26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Arial</vt:lpstr>
      <vt:lpstr>Cambria Math</vt:lpstr>
      <vt:lpstr>Fira Mono Medium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delizur@student.ubc.ca</cp:lastModifiedBy>
  <cp:revision>4</cp:revision>
  <dcterms:created xsi:type="dcterms:W3CDTF">2025-12-02T19:30:02Z</dcterms:created>
  <dcterms:modified xsi:type="dcterms:W3CDTF">2026-01-06T09:29:26Z</dcterms:modified>
</cp:coreProperties>
</file>